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57" r:id="rId4"/>
    <p:sldId id="260" r:id="rId5"/>
    <p:sldId id="272" r:id="rId6"/>
    <p:sldId id="277" r:id="rId7"/>
    <p:sldId id="278" r:id="rId8"/>
    <p:sldId id="279" r:id="rId9"/>
    <p:sldId id="280" r:id="rId10"/>
    <p:sldId id="281" r:id="rId11"/>
    <p:sldId id="282" r:id="rId12"/>
    <p:sldId id="274"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E7Oyo48Kl+TIMBuAyiuCQ==" hashData="8CmXYqlLoiVoXVk1xXz3DrapxPk7QTdyi1jDuK9Pnx5EG2JYVqwC/ua9IYXQ4iJJaxdKMhdmmNfuduQbziztfw=="/>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heil Bakhshi" initials="SB" lastIdx="3" clrIdx="0">
    <p:extLst>
      <p:ext uri="{19B8F6BF-5375-455C-9EA6-DF929625EA0E}">
        <p15:presenceInfo xmlns:p15="http://schemas.microsoft.com/office/powerpoint/2012/main" userId="a3bd63f3160606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9B5"/>
    <a:srgbClr val="2E80AB"/>
    <a:srgbClr val="276E91"/>
    <a:srgbClr val="DD242E"/>
    <a:srgbClr val="F2C812"/>
    <a:srgbClr val="135CA3"/>
    <a:srgbClr val="4186C4"/>
    <a:srgbClr val="2775BB"/>
    <a:srgbClr val="A40883"/>
    <a:srgbClr val="E51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4592" autoAdjust="0"/>
  </p:normalViewPr>
  <p:slideViewPr>
    <p:cSldViewPr snapToGrid="0">
      <p:cViewPr varScale="1">
        <p:scale>
          <a:sx n="47" d="100"/>
          <a:sy n="47" d="100"/>
        </p:scale>
        <p:origin x="14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DF41592-C40E-42F0-9E79-715151F9743A}" type="datetimeFigureOut">
              <a:rPr lang="en-US" smtClean="0"/>
              <a:t>10/6/2016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FA7DAF6-4AF6-4DD8-989E-2ED57510EB9E}" type="slidenum">
              <a:rPr lang="en-US" smtClean="0"/>
              <a:t>‹#›</a:t>
            </a:fld>
            <a:endParaRPr lang="en-US"/>
          </a:p>
        </p:txBody>
      </p:sp>
    </p:spTree>
    <p:extLst>
      <p:ext uri="{BB962C8B-B14F-4D97-AF65-F5344CB8AC3E}">
        <p14:creationId xmlns:p14="http://schemas.microsoft.com/office/powerpoint/2010/main" val="15724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00" dirty="0"/>
              <a:t>Hello and welcome to Pass Business Intelligence Virtual Chapter.</a:t>
            </a:r>
          </a:p>
          <a:p>
            <a:endParaRPr lang="en-US" b="1" dirty="0"/>
          </a:p>
        </p:txBody>
      </p:sp>
      <p:sp>
        <p:nvSpPr>
          <p:cNvPr id="4" name="Slide Number Placeholder 3"/>
          <p:cNvSpPr>
            <a:spLocks noGrp="1"/>
          </p:cNvSpPr>
          <p:nvPr>
            <p:ph type="sldNum" sz="quarter" idx="10"/>
          </p:nvPr>
        </p:nvSpPr>
        <p:spPr/>
        <p:txBody>
          <a:bodyPr/>
          <a:lstStyle/>
          <a:p>
            <a:fld id="{4FA7DAF6-4AF6-4DD8-989E-2ED57510EB9E}" type="slidenum">
              <a:rPr lang="en-US" smtClean="0"/>
              <a:t>1</a:t>
            </a:fld>
            <a:endParaRPr lang="en-US"/>
          </a:p>
        </p:txBody>
      </p:sp>
    </p:spTree>
    <p:extLst>
      <p:ext uri="{BB962C8B-B14F-4D97-AF65-F5344CB8AC3E}">
        <p14:creationId xmlns:p14="http://schemas.microsoft.com/office/powerpoint/2010/main" val="41294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i="0" kern="1200" baseline="0" dirty="0" smtClean="0">
                <a:solidFill>
                  <a:schemeClr val="tx1"/>
                </a:solidFill>
                <a:effectLst/>
                <a:latin typeface="+mn-lt"/>
                <a:ea typeface="+mn-ea"/>
                <a:cs typeface="+mn-cs"/>
              </a:rPr>
              <a:t>Power BI Query Parameters:</a:t>
            </a:r>
          </a:p>
          <a:p>
            <a:r>
              <a:rPr lang="en-US" sz="3600" b="0" i="0" kern="1200" baseline="0" dirty="0" smtClean="0">
                <a:solidFill>
                  <a:schemeClr val="tx1"/>
                </a:solidFill>
                <a:effectLst/>
                <a:latin typeface="+mn-lt"/>
                <a:ea typeface="+mn-ea"/>
                <a:cs typeface="+mn-cs"/>
              </a:rPr>
              <a:t>With Query Parameters we can now create parameters in Power BI Desktop and use them in various cases. </a:t>
            </a:r>
          </a:p>
          <a:p>
            <a:r>
              <a:rPr lang="en-US" sz="3600" b="0" i="0" kern="1200" baseline="0" dirty="0" smtClean="0">
                <a:solidFill>
                  <a:schemeClr val="tx1"/>
                </a:solidFill>
                <a:effectLst/>
                <a:latin typeface="+mn-lt"/>
                <a:ea typeface="+mn-ea"/>
                <a:cs typeface="+mn-cs"/>
              </a:rPr>
              <a:t>For instance, we can now define a query referencing a parameter to retrieve different datasets. </a:t>
            </a:r>
          </a:p>
          <a:p>
            <a:r>
              <a:rPr lang="en-US" sz="3600" b="0" i="0" kern="1200" baseline="0" dirty="0" smtClean="0">
                <a:solidFill>
                  <a:schemeClr val="tx1"/>
                </a:solidFill>
                <a:effectLst/>
                <a:latin typeface="+mn-lt"/>
                <a:ea typeface="+mn-ea"/>
                <a:cs typeface="+mn-cs"/>
              </a:rPr>
              <a:t>Or we can reference parameters via Filter Rows. </a:t>
            </a:r>
          </a:p>
          <a:p>
            <a:r>
              <a:rPr lang="en-US" sz="3600" b="0" i="0" kern="1200" baseline="0" dirty="0" smtClean="0">
                <a:solidFill>
                  <a:schemeClr val="tx1"/>
                </a:solidFill>
                <a:effectLst/>
                <a:latin typeface="+mn-lt"/>
                <a:ea typeface="+mn-ea"/>
                <a:cs typeface="+mn-cs"/>
              </a:rPr>
              <a:t>Generally speaking we can reference parameters via:</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Data Source</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Filter Rows</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Keep Rows</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Remove Rows</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Replace Rows</a:t>
            </a:r>
          </a:p>
          <a:p>
            <a:r>
              <a:rPr lang="en-US" sz="3600" b="0" i="0" kern="1200" baseline="0" dirty="0" smtClean="0">
                <a:solidFill>
                  <a:schemeClr val="tx1"/>
                </a:solidFill>
                <a:effectLst/>
                <a:latin typeface="+mn-lt"/>
                <a:ea typeface="+mn-ea"/>
                <a:cs typeface="+mn-cs"/>
              </a:rPr>
              <a:t>In addition, parameters can be loaded to the Data Model so that we can reference them from measures, calculated columns, calculated tables and report elements.</a:t>
            </a:r>
          </a:p>
          <a:p>
            <a:r>
              <a:rPr lang="en-US" sz="3600" b="0" i="0" kern="1200" baseline="0" dirty="0" smtClean="0">
                <a:solidFill>
                  <a:schemeClr val="tx1"/>
                </a:solidFill>
                <a:effectLst/>
                <a:latin typeface="+mn-lt"/>
                <a:ea typeface="+mn-ea"/>
                <a:cs typeface="+mn-cs"/>
              </a:rPr>
              <a:t>As you can imagine the use of Query Parameters can be vast and I can speak a complete session or two to look at Query Parameters and the cool things we can do with them.</a:t>
            </a:r>
          </a:p>
          <a:p>
            <a:r>
              <a:rPr lang="en-US" sz="3600" b="0" i="0" kern="1200" baseline="0" dirty="0" smtClean="0">
                <a:solidFill>
                  <a:schemeClr val="tx1"/>
                </a:solidFill>
                <a:effectLst/>
                <a:latin typeface="+mn-lt"/>
                <a:ea typeface="+mn-ea"/>
                <a:cs typeface="+mn-cs"/>
              </a:rPr>
              <a:t>So in this session I’ll look at a specific use case which is deploying your Power BI Desktop model using Query Parameters.</a:t>
            </a:r>
          </a:p>
          <a:p>
            <a:r>
              <a:rPr lang="en-US" sz="3600" b="0" i="0" kern="1200" dirty="0" smtClean="0">
                <a:solidFill>
                  <a:schemeClr val="tx1"/>
                </a:solidFill>
                <a:effectLst/>
                <a:latin typeface="+mn-lt"/>
                <a:ea typeface="+mn-ea"/>
                <a:cs typeface="+mn-cs"/>
              </a:rPr>
              <a:t>Suppose you have different customers using the same database schema. </a:t>
            </a:r>
          </a:p>
          <a:p>
            <a:r>
              <a:rPr lang="en-US" sz="3600" b="0" i="0" kern="1200" dirty="0" smtClean="0">
                <a:solidFill>
                  <a:schemeClr val="tx1"/>
                </a:solidFill>
                <a:effectLst/>
                <a:latin typeface="+mn-lt"/>
                <a:ea typeface="+mn-ea"/>
                <a:cs typeface="+mn-cs"/>
              </a:rPr>
              <a:t>But, the databases hosted in different instances of SQL Server and also the database names are different. </a:t>
            </a:r>
          </a:p>
          <a:p>
            <a:r>
              <a:rPr lang="en-US" sz="3600" b="0" i="0" kern="1200" dirty="0" smtClean="0">
                <a:solidFill>
                  <a:schemeClr val="tx1"/>
                </a:solidFill>
                <a:effectLst/>
                <a:latin typeface="+mn-lt"/>
                <a:ea typeface="+mn-ea"/>
                <a:cs typeface="+mn-cs"/>
              </a:rPr>
              <a:t>One way to</a:t>
            </a:r>
            <a:r>
              <a:rPr lang="en-US" sz="3600" b="0" i="0" kern="1200" baseline="0" dirty="0" smtClean="0">
                <a:solidFill>
                  <a:schemeClr val="tx1"/>
                </a:solidFill>
                <a:effectLst/>
                <a:latin typeface="+mn-lt"/>
                <a:ea typeface="+mn-ea"/>
                <a:cs typeface="+mn-cs"/>
              </a:rPr>
              <a:t> implement the customer’s needs is to create a Power BI Desktop model connecting to a SQL Server instance, then create several copies of the model getting data from other SQL Server instances. Which looks crappy!</a:t>
            </a:r>
            <a:endParaRPr lang="en-US" sz="3600" b="0" i="0" kern="1200" dirty="0" smtClean="0">
              <a:solidFill>
                <a:schemeClr val="tx1"/>
              </a:solidFill>
              <a:effectLst/>
              <a:latin typeface="+mn-lt"/>
              <a:ea typeface="+mn-ea"/>
              <a:cs typeface="+mn-cs"/>
            </a:endParaRPr>
          </a:p>
          <a:p>
            <a:r>
              <a:rPr lang="en-US" sz="3600" b="0" i="0" kern="1200" dirty="0" smtClean="0">
                <a:solidFill>
                  <a:schemeClr val="tx1"/>
                </a:solidFill>
                <a:effectLst/>
                <a:latin typeface="+mn-lt"/>
                <a:ea typeface="+mn-ea"/>
                <a:cs typeface="+mn-cs"/>
              </a:rPr>
              <a:t>The other way is using Query Parameters to parameterize the data source.</a:t>
            </a:r>
          </a:p>
          <a:p>
            <a:r>
              <a:rPr lang="en-US" sz="3600" b="0" i="0" kern="1200" dirty="0" smtClean="0">
                <a:solidFill>
                  <a:schemeClr val="tx1"/>
                </a:solidFill>
                <a:effectLst/>
                <a:latin typeface="+mn-lt"/>
                <a:ea typeface="+mn-ea"/>
                <a:cs typeface="+mn-cs"/>
              </a:rPr>
              <a:t>In</a:t>
            </a:r>
            <a:r>
              <a:rPr lang="en-US" sz="3600" b="0" i="0" kern="1200" baseline="0" dirty="0" smtClean="0">
                <a:solidFill>
                  <a:schemeClr val="tx1"/>
                </a:solidFill>
                <a:effectLst/>
                <a:latin typeface="+mn-lt"/>
                <a:ea typeface="+mn-ea"/>
                <a:cs typeface="+mn-cs"/>
              </a:rPr>
              <a:t> this case</a:t>
            </a:r>
            <a:r>
              <a:rPr lang="en-US" sz="3600" b="0" i="0" kern="1200" dirty="0" smtClean="0">
                <a:solidFill>
                  <a:schemeClr val="tx1"/>
                </a:solidFill>
                <a:effectLst/>
                <a:latin typeface="+mn-lt"/>
                <a:ea typeface="+mn-ea"/>
                <a:cs typeface="+mn-cs"/>
              </a:rPr>
              <a:t> we can easily switch between different data sources then publish the reports to each customers’ Power BI Service.</a:t>
            </a:r>
          </a:p>
        </p:txBody>
      </p:sp>
      <p:sp>
        <p:nvSpPr>
          <p:cNvPr id="4" name="Slide Number Placeholder 3"/>
          <p:cNvSpPr>
            <a:spLocks noGrp="1"/>
          </p:cNvSpPr>
          <p:nvPr>
            <p:ph type="sldNum" sz="quarter" idx="10"/>
          </p:nvPr>
        </p:nvSpPr>
        <p:spPr/>
        <p:txBody>
          <a:bodyPr/>
          <a:lstStyle/>
          <a:p>
            <a:fld id="{4FA7DAF6-4AF6-4DD8-989E-2ED57510EB9E}" type="slidenum">
              <a:rPr lang="en-US" smtClean="0"/>
              <a:t>10</a:t>
            </a:fld>
            <a:endParaRPr lang="en-US"/>
          </a:p>
        </p:txBody>
      </p:sp>
    </p:spTree>
    <p:extLst>
      <p:ext uri="{BB962C8B-B14F-4D97-AF65-F5344CB8AC3E}">
        <p14:creationId xmlns:p14="http://schemas.microsoft.com/office/powerpoint/2010/main" val="113763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smtClean="0"/>
              <a:t>Data Classification </a:t>
            </a:r>
          </a:p>
          <a:p>
            <a:r>
              <a:rPr lang="en-US" sz="3600" b="0" i="0" kern="1200" baseline="0" dirty="0" smtClean="0">
                <a:solidFill>
                  <a:schemeClr val="tx1"/>
                </a:solidFill>
                <a:effectLst/>
                <a:latin typeface="+mn-lt"/>
                <a:ea typeface="+mn-ea"/>
                <a:cs typeface="+mn-cs"/>
              </a:rPr>
              <a:t>In many corporations depending on the type of data that is being used there could be different types of the sensitivities that should be applied to that data. </a:t>
            </a:r>
          </a:p>
          <a:p>
            <a:r>
              <a:rPr lang="en-US" sz="3600" b="0" i="0" kern="1200" baseline="0" dirty="0" smtClean="0">
                <a:solidFill>
                  <a:schemeClr val="tx1"/>
                </a:solidFill>
                <a:effectLst/>
                <a:latin typeface="+mn-lt"/>
                <a:ea typeface="+mn-ea"/>
                <a:cs typeface="+mn-cs"/>
              </a:rPr>
              <a:t>For instance some data might be OK to be shared externally outside the company, but, the other data might not be shared with groups of people even within that corporation.</a:t>
            </a:r>
          </a:p>
          <a:p>
            <a:r>
              <a:rPr lang="en-US" sz="3600" b="0" i="0" kern="1200" baseline="0" dirty="0" smtClean="0">
                <a:solidFill>
                  <a:schemeClr val="tx1"/>
                </a:solidFill>
                <a:effectLst/>
                <a:latin typeface="+mn-lt"/>
                <a:ea typeface="+mn-ea"/>
                <a:cs typeface="+mn-cs"/>
              </a:rPr>
              <a:t>So depending on your corporation you might have different levels of sensitivity like</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High Sensitive Data</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Medium Sensitive Data</a:t>
            </a:r>
          </a:p>
          <a:p>
            <a:pPr marL="171450" indent="-171450">
              <a:buFont typeface="Arial" panose="020B0604020202020204" pitchFamily="34" charset="0"/>
              <a:buChar char="•"/>
            </a:pPr>
            <a:r>
              <a:rPr lang="en-US" sz="3600" b="0" i="0" kern="1200" baseline="0" dirty="0" smtClean="0">
                <a:solidFill>
                  <a:schemeClr val="tx1"/>
                </a:solidFill>
                <a:effectLst/>
                <a:latin typeface="+mn-lt"/>
                <a:ea typeface="+mn-ea"/>
                <a:cs typeface="+mn-cs"/>
              </a:rPr>
              <a:t>Low Sensitive Data</a:t>
            </a:r>
          </a:p>
          <a:p>
            <a:pPr marL="0" indent="0">
              <a:buFont typeface="Arial" panose="020B0604020202020204" pitchFamily="34" charset="0"/>
              <a:buNone/>
            </a:pPr>
            <a:r>
              <a:rPr lang="en-US" sz="3600" b="0" i="0" kern="1200" baseline="0" dirty="0" smtClean="0">
                <a:solidFill>
                  <a:schemeClr val="tx1"/>
                </a:solidFill>
                <a:effectLst/>
                <a:latin typeface="+mn-lt"/>
                <a:ea typeface="+mn-ea"/>
                <a:cs typeface="+mn-cs"/>
              </a:rPr>
              <a:t>So depending on what level of sensitivity, for instance for High Sensitive Data, we should be really careful of who we share that data with.</a:t>
            </a:r>
          </a:p>
          <a:p>
            <a:pPr marL="0" indent="0">
              <a:buFont typeface="Arial" panose="020B0604020202020204" pitchFamily="34" charset="0"/>
              <a:buNone/>
            </a:pPr>
            <a:r>
              <a:rPr lang="en-US" sz="3600" b="0" i="0" kern="1200" baseline="0" dirty="0" smtClean="0">
                <a:solidFill>
                  <a:schemeClr val="tx1"/>
                </a:solidFill>
                <a:effectLst/>
                <a:latin typeface="+mn-lt"/>
                <a:ea typeface="+mn-ea"/>
                <a:cs typeface="+mn-cs"/>
              </a:rPr>
              <a:t>In Power BI Service we can easily setup data classification on our dashboards so anyone who is looking at that dashboard is able to understand how sensitive that dashboard is and who they can share it with.</a:t>
            </a:r>
          </a:p>
        </p:txBody>
      </p:sp>
      <p:sp>
        <p:nvSpPr>
          <p:cNvPr id="4" name="Slide Number Placeholder 3"/>
          <p:cNvSpPr>
            <a:spLocks noGrp="1"/>
          </p:cNvSpPr>
          <p:nvPr>
            <p:ph type="sldNum" sz="quarter" idx="10"/>
          </p:nvPr>
        </p:nvSpPr>
        <p:spPr/>
        <p:txBody>
          <a:bodyPr/>
          <a:lstStyle/>
          <a:p>
            <a:fld id="{4FA7DAF6-4AF6-4DD8-989E-2ED57510EB9E}" type="slidenum">
              <a:rPr lang="en-US" smtClean="0"/>
              <a:t>11</a:t>
            </a:fld>
            <a:endParaRPr lang="en-US"/>
          </a:p>
        </p:txBody>
      </p:sp>
    </p:spTree>
    <p:extLst>
      <p:ext uri="{BB962C8B-B14F-4D97-AF65-F5344CB8AC3E}">
        <p14:creationId xmlns:p14="http://schemas.microsoft.com/office/powerpoint/2010/main" val="192449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A7DAF6-4AF6-4DD8-989E-2ED57510EB9E}" type="slidenum">
              <a:rPr lang="en-US" smtClean="0"/>
              <a:t>12</a:t>
            </a:fld>
            <a:endParaRPr lang="en-US"/>
          </a:p>
        </p:txBody>
      </p:sp>
    </p:spTree>
    <p:extLst>
      <p:ext uri="{BB962C8B-B14F-4D97-AF65-F5344CB8AC3E}">
        <p14:creationId xmlns:p14="http://schemas.microsoft.com/office/powerpoint/2010/main" val="7178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me</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FA7DAF6-4AF6-4DD8-989E-2ED57510EB9E}" type="slidenum">
              <a:rPr lang="en-US" smtClean="0"/>
              <a:t>2</a:t>
            </a:fld>
            <a:endParaRPr lang="en-US"/>
          </a:p>
        </p:txBody>
      </p:sp>
    </p:spTree>
    <p:extLst>
      <p:ext uri="{BB962C8B-B14F-4D97-AF65-F5344CB8AC3E}">
        <p14:creationId xmlns:p14="http://schemas.microsoft.com/office/powerpoint/2010/main" val="237769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At the end of this session you’ll get the idea</a:t>
            </a:r>
            <a:r>
              <a:rPr lang="en-NZ" baseline="0" dirty="0" smtClean="0"/>
              <a:t> of:</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How to browse Power BI Desktop Model in Excel and SSMS?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How</a:t>
            </a:r>
            <a:r>
              <a:rPr lang="en-NZ" baseline="0" dirty="0" smtClean="0"/>
              <a:t> to import </a:t>
            </a:r>
            <a:r>
              <a:rPr lang="en-NZ" dirty="0" smtClean="0"/>
              <a:t>Power BI Desktop Model to SSAS Tabular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How to use Synonyms</a:t>
            </a:r>
            <a:r>
              <a:rPr lang="en-NZ" baseline="0" dirty="0" smtClean="0"/>
              <a:t> in Power BI desktop to make a better experience of using Q&amp;A?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How to use Query Parameters in Power BI Desktop for deployment?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How to setup and use </a:t>
            </a:r>
            <a:r>
              <a:rPr lang="en-NZ" dirty="0" smtClean="0"/>
              <a:t>Data Classification in Power BI Service?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3</a:t>
            </a:fld>
            <a:endParaRPr lang="en-US"/>
          </a:p>
        </p:txBody>
      </p:sp>
    </p:spTree>
    <p:extLst>
      <p:ext uri="{BB962C8B-B14F-4D97-AF65-F5344CB8AC3E}">
        <p14:creationId xmlns:p14="http://schemas.microsoft.com/office/powerpoint/2010/main" val="13273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For all presentation modules:</a:t>
            </a:r>
          </a:p>
          <a:p>
            <a:r>
              <a:rPr lang="en-US" dirty="0" smtClean="0"/>
              <a:t>Power BI Desktop </a:t>
            </a:r>
          </a:p>
          <a:p>
            <a:r>
              <a:rPr lang="en-US" dirty="0" smtClean="0"/>
              <a:t>Power BI Account</a:t>
            </a:r>
          </a:p>
          <a:p>
            <a:pPr marL="0" indent="0">
              <a:buNone/>
            </a:pPr>
            <a:r>
              <a:rPr lang="en-US" b="1" dirty="0" smtClean="0"/>
              <a:t>Additional tools for browsing Power BI Desktop model in Excel and SSMS:</a:t>
            </a:r>
          </a:p>
          <a:p>
            <a:r>
              <a:rPr lang="en-US" dirty="0" smtClean="0"/>
              <a:t>Microsoft Excel (2010 and above)</a:t>
            </a:r>
          </a:p>
          <a:p>
            <a:r>
              <a:rPr lang="en-US" dirty="0" smtClean="0"/>
              <a:t>SQL Server Management Studio 2016 (SSMS)</a:t>
            </a:r>
          </a:p>
          <a:p>
            <a:pPr marL="0" indent="0">
              <a:buNone/>
            </a:pPr>
            <a:r>
              <a:rPr lang="en-US" b="1" dirty="0" smtClean="0"/>
              <a:t>For Importing Power BI Desktop model into SSAS Tabular:</a:t>
            </a:r>
          </a:p>
          <a:p>
            <a:r>
              <a:rPr lang="en-US" dirty="0" smtClean="0"/>
              <a:t>SQL Server Data Tools 2015 (SSDT)</a:t>
            </a:r>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4</a:t>
            </a:fld>
            <a:endParaRPr lang="en-US"/>
          </a:p>
        </p:txBody>
      </p:sp>
    </p:spTree>
    <p:extLst>
      <p:ext uri="{BB962C8B-B14F-4D97-AF65-F5344CB8AC3E}">
        <p14:creationId xmlns:p14="http://schemas.microsoft.com/office/powerpoint/2010/main" val="78783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i="0" kern="1200" dirty="0" smtClean="0">
                <a:solidFill>
                  <a:schemeClr val="tx1"/>
                </a:solidFill>
                <a:effectLst/>
                <a:latin typeface="+mn-lt"/>
                <a:ea typeface="+mn-ea"/>
                <a:cs typeface="+mn-cs"/>
              </a:rPr>
              <a:t>EXCEL:</a:t>
            </a:r>
          </a:p>
          <a:p>
            <a:r>
              <a:rPr lang="en-US" sz="3600" b="0" i="0" kern="1200" dirty="0" smtClean="0">
                <a:solidFill>
                  <a:schemeClr val="tx1"/>
                </a:solidFill>
                <a:effectLst/>
                <a:latin typeface="+mn-lt"/>
                <a:ea typeface="+mn-ea"/>
                <a:cs typeface="+mn-cs"/>
              </a:rPr>
              <a:t>In general, Excel is a flexible application which you can easily integrate data coming from different sources.</a:t>
            </a:r>
          </a:p>
          <a:p>
            <a:r>
              <a:rPr lang="en-US" sz="3600" dirty="0" smtClean="0"/>
              <a:t>One of the reasons to analyze data in Excel is to take advantage of specific Excel features. </a:t>
            </a:r>
          </a:p>
          <a:p>
            <a:r>
              <a:rPr lang="en-US" sz="3600" b="0" i="0" kern="1200" dirty="0" smtClean="0">
                <a:solidFill>
                  <a:schemeClr val="tx1"/>
                </a:solidFill>
                <a:effectLst/>
                <a:latin typeface="+mn-lt"/>
                <a:ea typeface="+mn-ea"/>
                <a:cs typeface="+mn-cs"/>
              </a:rPr>
              <a:t>You might have many other reasons to use Excel to analyze a Power BI model.</a:t>
            </a:r>
            <a:r>
              <a:rPr lang="en-US" sz="3600" dirty="0" smtClean="0"/>
              <a:t> </a:t>
            </a:r>
            <a:br>
              <a:rPr lang="en-US" sz="3600" dirty="0" smtClean="0"/>
            </a:br>
            <a:r>
              <a:rPr lang="en-US" sz="3600" dirty="0" smtClean="0"/>
              <a:t>So if users can connect to a Power BI Desktop file (.</a:t>
            </a:r>
            <a:r>
              <a:rPr lang="en-US" sz="3600" dirty="0" err="1" smtClean="0"/>
              <a:t>pbix</a:t>
            </a:r>
            <a:r>
              <a:rPr lang="en-US" sz="3600" dirty="0" smtClean="0"/>
              <a:t>) using Excel, this would perhaps more for testing or ad-hoc use;</a:t>
            </a:r>
            <a:r>
              <a:rPr lang="en-US" sz="3600" baseline="0" dirty="0" smtClean="0"/>
              <a:t> s</a:t>
            </a:r>
            <a:r>
              <a:rPr lang="en-US" sz="3600" dirty="0" smtClean="0"/>
              <a:t>imilar to how when connecting to an SSAS Tabular Model from Excel.</a:t>
            </a:r>
          </a:p>
          <a:p>
            <a:r>
              <a:rPr lang="en-US" sz="3600" dirty="0" smtClean="0"/>
              <a:t>You can </a:t>
            </a:r>
            <a:r>
              <a:rPr lang="en-US" sz="3600" baseline="0" dirty="0" smtClean="0"/>
              <a:t>use Excel reach features available in </a:t>
            </a:r>
            <a:r>
              <a:rPr lang="en-US" sz="3600" b="0" i="0" kern="1200" dirty="0" smtClean="0">
                <a:solidFill>
                  <a:schemeClr val="tx1"/>
                </a:solidFill>
                <a:effectLst/>
                <a:latin typeface="+mn-lt"/>
                <a:ea typeface="+mn-ea"/>
                <a:cs typeface="+mn-cs"/>
              </a:rPr>
              <a:t>PivotTable</a:t>
            </a:r>
            <a:r>
              <a:rPr lang="en-US" sz="3600" baseline="0" dirty="0" smtClean="0"/>
              <a:t>, </a:t>
            </a:r>
            <a:r>
              <a:rPr lang="en-US" sz="3600" dirty="0" smtClean="0"/>
              <a:t>create</a:t>
            </a:r>
            <a:r>
              <a:rPr lang="en-US" sz="3600" baseline="0" dirty="0" smtClean="0"/>
              <a:t> names set etc. that are not still available in Power BI.</a:t>
            </a:r>
          </a:p>
        </p:txBody>
      </p:sp>
      <p:sp>
        <p:nvSpPr>
          <p:cNvPr id="4" name="Slide Number Placeholder 3"/>
          <p:cNvSpPr>
            <a:spLocks noGrp="1"/>
          </p:cNvSpPr>
          <p:nvPr>
            <p:ph type="sldNum" sz="quarter" idx="10"/>
          </p:nvPr>
        </p:nvSpPr>
        <p:spPr/>
        <p:txBody>
          <a:bodyPr/>
          <a:lstStyle/>
          <a:p>
            <a:fld id="{4FA7DAF6-4AF6-4DD8-989E-2ED57510EB9E}" type="slidenum">
              <a:rPr lang="en-US" smtClean="0"/>
              <a:t>5</a:t>
            </a:fld>
            <a:endParaRPr lang="en-US"/>
          </a:p>
        </p:txBody>
      </p:sp>
    </p:spTree>
    <p:extLst>
      <p:ext uri="{BB962C8B-B14F-4D97-AF65-F5344CB8AC3E}">
        <p14:creationId xmlns:p14="http://schemas.microsoft.com/office/powerpoint/2010/main" val="8899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smtClean="0"/>
              <a:t>SSMS:</a:t>
            </a:r>
            <a:endParaRPr lang="en-US" sz="3600" b="0" dirty="0" smtClean="0"/>
          </a:p>
          <a:p>
            <a:r>
              <a:rPr lang="en-US" sz="3600" b="0" dirty="0" smtClean="0"/>
              <a:t>We can query a</a:t>
            </a:r>
            <a:r>
              <a:rPr lang="en-US" sz="3600" b="0" baseline="0" dirty="0" smtClean="0"/>
              <a:t> Power BI Desktop model in SSMS using DAX or MDX. </a:t>
            </a:r>
          </a:p>
          <a:p>
            <a:r>
              <a:rPr lang="en-US" sz="3600" b="0" baseline="0" dirty="0" smtClean="0"/>
              <a:t>You can also run DMVs inside SSMS to discover lots of information about the data model.</a:t>
            </a:r>
          </a:p>
          <a:p>
            <a:r>
              <a:rPr lang="en-US" sz="3600" b="0" baseline="0" dirty="0" smtClean="0"/>
              <a:t>DMVs are extremely useful to see how your model is compressed, the space used by different columns and tables and so forth.</a:t>
            </a:r>
          </a:p>
        </p:txBody>
      </p:sp>
      <p:sp>
        <p:nvSpPr>
          <p:cNvPr id="4" name="Slide Number Placeholder 3"/>
          <p:cNvSpPr>
            <a:spLocks noGrp="1"/>
          </p:cNvSpPr>
          <p:nvPr>
            <p:ph type="sldNum" sz="quarter" idx="10"/>
          </p:nvPr>
        </p:nvSpPr>
        <p:spPr/>
        <p:txBody>
          <a:bodyPr/>
          <a:lstStyle/>
          <a:p>
            <a:fld id="{4FA7DAF6-4AF6-4DD8-989E-2ED57510EB9E}" type="slidenum">
              <a:rPr lang="en-US" smtClean="0"/>
              <a:t>6</a:t>
            </a:fld>
            <a:endParaRPr lang="en-US"/>
          </a:p>
        </p:txBody>
      </p:sp>
    </p:spTree>
    <p:extLst>
      <p:ext uri="{BB962C8B-B14F-4D97-AF65-F5344CB8AC3E}">
        <p14:creationId xmlns:p14="http://schemas.microsoft.com/office/powerpoint/2010/main" val="203231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baseline="0" dirty="0" smtClean="0"/>
              <a:t>Importing Power BI Desktop Model to SSAS Tabular:</a:t>
            </a:r>
          </a:p>
          <a:p>
            <a:r>
              <a:rPr lang="en-US" sz="3600" b="0" baseline="0" dirty="0" smtClean="0"/>
              <a:t>In this part of today’s session you’ll learn how to import your prebuilt Power BI Desktop model to SSAS Tabular.</a:t>
            </a:r>
          </a:p>
          <a:p>
            <a:r>
              <a:rPr lang="en-US" sz="3600" b="0" i="0" kern="1200" dirty="0" smtClean="0">
                <a:solidFill>
                  <a:schemeClr val="tx1"/>
                </a:solidFill>
                <a:effectLst/>
                <a:latin typeface="+mn-lt"/>
                <a:ea typeface="+mn-ea"/>
                <a:cs typeface="+mn-cs"/>
              </a:rPr>
              <a:t>Imagine that you have </a:t>
            </a:r>
            <a:r>
              <a:rPr lang="en-US" sz="3600" b="0" i="0" kern="1200" baseline="0" dirty="0" smtClean="0">
                <a:solidFill>
                  <a:schemeClr val="tx1"/>
                </a:solidFill>
                <a:effectLst/>
                <a:latin typeface="+mn-lt"/>
                <a:ea typeface="+mn-ea"/>
                <a:cs typeface="+mn-cs"/>
              </a:rPr>
              <a:t>a potentially new customer and you know that the final technology they need is SSAS Tabular.</a:t>
            </a:r>
          </a:p>
          <a:p>
            <a:r>
              <a:rPr lang="en-US" sz="3600" b="0" i="0" kern="1200" baseline="0" dirty="0" smtClean="0">
                <a:solidFill>
                  <a:schemeClr val="tx1"/>
                </a:solidFill>
                <a:effectLst/>
                <a:latin typeface="+mn-lt"/>
                <a:ea typeface="+mn-ea"/>
                <a:cs typeface="+mn-cs"/>
              </a:rPr>
              <a:t>You created a proof concept in Power BI Desktop model very quickly and you successfully grasped their attention and trust.</a:t>
            </a:r>
          </a:p>
          <a:p>
            <a:r>
              <a:rPr lang="en-US" sz="3600" b="0" i="0" kern="1200" baseline="0" dirty="0" smtClean="0">
                <a:solidFill>
                  <a:schemeClr val="tx1"/>
                </a:solidFill>
                <a:effectLst/>
                <a:latin typeface="+mn-lt"/>
                <a:ea typeface="+mn-ea"/>
                <a:cs typeface="+mn-cs"/>
              </a:rPr>
              <a:t>They signed a contract with your company and you’re getting ready to start the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Well, i</a:t>
            </a:r>
            <a:r>
              <a:rPr lang="en-US" sz="3600" b="0" i="0" kern="1200" dirty="0" smtClean="0">
                <a:solidFill>
                  <a:schemeClr val="tx1"/>
                </a:solidFill>
                <a:effectLst/>
                <a:latin typeface="+mn-lt"/>
                <a:ea typeface="+mn-ea"/>
                <a:cs typeface="+mn-cs"/>
              </a:rPr>
              <a:t>t would be highly beneficial if</a:t>
            </a:r>
            <a:r>
              <a:rPr lang="en-US" sz="3600" b="0" i="0" kern="1200" baseline="0" dirty="0" smtClean="0">
                <a:solidFill>
                  <a:schemeClr val="tx1"/>
                </a:solidFill>
                <a:effectLst/>
                <a:latin typeface="+mn-lt"/>
                <a:ea typeface="+mn-ea"/>
                <a:cs typeface="+mn-cs"/>
              </a:rPr>
              <a:t> you could </a:t>
            </a:r>
            <a:r>
              <a:rPr lang="en-US" sz="3600" b="0" i="0" kern="1200" dirty="0" smtClean="0">
                <a:solidFill>
                  <a:schemeClr val="tx1"/>
                </a:solidFill>
                <a:effectLst/>
                <a:latin typeface="+mn-lt"/>
                <a:ea typeface="+mn-ea"/>
                <a:cs typeface="+mn-cs"/>
              </a:rPr>
              <a:t>import your Power BI model to a SSAS Tabular instance</a:t>
            </a:r>
            <a:r>
              <a:rPr lang="en-US" sz="36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Now you can use what you’ve built before and you don’t need to start your development from scratch.</a:t>
            </a:r>
            <a:endParaRPr lang="en-US" sz="36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dirty="0" smtClean="0">
                <a:solidFill>
                  <a:schemeClr val="tx1"/>
                </a:solidFill>
                <a:effectLst/>
                <a:latin typeface="+mn-lt"/>
                <a:ea typeface="+mn-ea"/>
                <a:cs typeface="+mn-cs"/>
              </a:rPr>
              <a:t>It would potentially save lots of development time and cost</a:t>
            </a:r>
            <a:r>
              <a:rPr lang="en-US" sz="36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smtClean="0"/>
              <a:t>NOTE: This is NOT supported by Microsoft so use this method on your own risk.</a:t>
            </a:r>
            <a:endParaRPr lang="en-US" sz="5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A7DAF6-4AF6-4DD8-989E-2ED57510EB9E}" type="slidenum">
              <a:rPr lang="en-US" smtClean="0"/>
              <a:t>7</a:t>
            </a:fld>
            <a:endParaRPr lang="en-US"/>
          </a:p>
        </p:txBody>
      </p:sp>
    </p:spTree>
    <p:extLst>
      <p:ext uri="{BB962C8B-B14F-4D97-AF65-F5344CB8AC3E}">
        <p14:creationId xmlns:p14="http://schemas.microsoft.com/office/powerpoint/2010/main" val="42601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baseline="0" dirty="0" smtClean="0"/>
              <a:t>Importing Power BI Desktop Model to SSAS Tabular:</a:t>
            </a:r>
          </a:p>
          <a:p>
            <a:r>
              <a:rPr lang="en-US" sz="3600" b="0" baseline="0" dirty="0" smtClean="0"/>
              <a:t>In this part of today’s session you’ll learn how to import your prebuilt Power BI Desktop model to SSAS Tabular.</a:t>
            </a:r>
          </a:p>
          <a:p>
            <a:r>
              <a:rPr lang="en-US" sz="3600" b="0" i="0" kern="1200" dirty="0" smtClean="0">
                <a:solidFill>
                  <a:schemeClr val="tx1"/>
                </a:solidFill>
                <a:effectLst/>
                <a:latin typeface="+mn-lt"/>
                <a:ea typeface="+mn-ea"/>
                <a:cs typeface="+mn-cs"/>
              </a:rPr>
              <a:t>Imagine that you have </a:t>
            </a:r>
            <a:r>
              <a:rPr lang="en-US" sz="3600" b="0" i="0" kern="1200" baseline="0" dirty="0" smtClean="0">
                <a:solidFill>
                  <a:schemeClr val="tx1"/>
                </a:solidFill>
                <a:effectLst/>
                <a:latin typeface="+mn-lt"/>
                <a:ea typeface="+mn-ea"/>
                <a:cs typeface="+mn-cs"/>
              </a:rPr>
              <a:t>a potentially new customer and you know that the final technology they need is SSAS Tabular.</a:t>
            </a:r>
          </a:p>
          <a:p>
            <a:r>
              <a:rPr lang="en-US" sz="3600" b="0" i="0" kern="1200" baseline="0" dirty="0" smtClean="0">
                <a:solidFill>
                  <a:schemeClr val="tx1"/>
                </a:solidFill>
                <a:effectLst/>
                <a:latin typeface="+mn-lt"/>
                <a:ea typeface="+mn-ea"/>
                <a:cs typeface="+mn-cs"/>
              </a:rPr>
              <a:t>You created a proof concept in Power BI Desktop model very quickly and you successfully grasped their attention and trust.</a:t>
            </a:r>
          </a:p>
          <a:p>
            <a:r>
              <a:rPr lang="en-US" sz="3600" b="0" i="0" kern="1200" baseline="0" dirty="0" smtClean="0">
                <a:solidFill>
                  <a:schemeClr val="tx1"/>
                </a:solidFill>
                <a:effectLst/>
                <a:latin typeface="+mn-lt"/>
                <a:ea typeface="+mn-ea"/>
                <a:cs typeface="+mn-cs"/>
              </a:rPr>
              <a:t>They signed a contract with your company and you’re getting ready to start the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Well, i</a:t>
            </a:r>
            <a:r>
              <a:rPr lang="en-US" sz="3600" b="0" i="0" kern="1200" dirty="0" smtClean="0">
                <a:solidFill>
                  <a:schemeClr val="tx1"/>
                </a:solidFill>
                <a:effectLst/>
                <a:latin typeface="+mn-lt"/>
                <a:ea typeface="+mn-ea"/>
                <a:cs typeface="+mn-cs"/>
              </a:rPr>
              <a:t>t would be highly beneficial if</a:t>
            </a:r>
            <a:r>
              <a:rPr lang="en-US" sz="3600" b="0" i="0" kern="1200" baseline="0" dirty="0" smtClean="0">
                <a:solidFill>
                  <a:schemeClr val="tx1"/>
                </a:solidFill>
                <a:effectLst/>
                <a:latin typeface="+mn-lt"/>
                <a:ea typeface="+mn-ea"/>
                <a:cs typeface="+mn-cs"/>
              </a:rPr>
              <a:t> you could </a:t>
            </a:r>
            <a:r>
              <a:rPr lang="en-US" sz="3600" b="0" i="0" kern="1200" dirty="0" smtClean="0">
                <a:solidFill>
                  <a:schemeClr val="tx1"/>
                </a:solidFill>
                <a:effectLst/>
                <a:latin typeface="+mn-lt"/>
                <a:ea typeface="+mn-ea"/>
                <a:cs typeface="+mn-cs"/>
              </a:rPr>
              <a:t>import your Power BI model to a SSAS Tabular instance</a:t>
            </a:r>
            <a:r>
              <a:rPr lang="en-US" sz="36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Now you can use what you’ve built before and you don’t need to start your development from scratch.</a:t>
            </a:r>
            <a:endParaRPr lang="en-US" sz="36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dirty="0" smtClean="0">
                <a:solidFill>
                  <a:schemeClr val="tx1"/>
                </a:solidFill>
                <a:effectLst/>
                <a:latin typeface="+mn-lt"/>
                <a:ea typeface="+mn-ea"/>
                <a:cs typeface="+mn-cs"/>
              </a:rPr>
              <a:t>It would potentially save lots of development time and cost</a:t>
            </a:r>
            <a:r>
              <a:rPr lang="en-US" sz="36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smtClean="0"/>
              <a:t>NOTE: This is NOT supported by Microsoft so use this method on your own risk.</a:t>
            </a:r>
            <a:endParaRPr lang="en-US" sz="5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A7DAF6-4AF6-4DD8-989E-2ED57510EB9E}" type="slidenum">
              <a:rPr lang="en-US" smtClean="0"/>
              <a:t>8</a:t>
            </a:fld>
            <a:endParaRPr lang="en-US"/>
          </a:p>
        </p:txBody>
      </p:sp>
    </p:spTree>
    <p:extLst>
      <p:ext uri="{BB962C8B-B14F-4D97-AF65-F5344CB8AC3E}">
        <p14:creationId xmlns:p14="http://schemas.microsoft.com/office/powerpoint/2010/main" val="188882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i="0" kern="1200" baseline="0" dirty="0" smtClean="0">
                <a:solidFill>
                  <a:schemeClr val="tx1"/>
                </a:solidFill>
                <a:effectLst/>
                <a:latin typeface="+mn-lt"/>
                <a:ea typeface="+mn-ea"/>
                <a:cs typeface="+mn-cs"/>
              </a:rPr>
              <a:t>Power BI Synonyms:</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Power BI Synonyms can significantly improve Q&amp;A results and query experience.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With synonyms we can add some other forms of names for our tables, columns and measures in Power BI Desktop model which makes using Q&amp;A even easier for our customers.</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The customers don’t know all table names,  column names or measure names.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i="0" kern="1200" baseline="0" dirty="0" smtClean="0">
                <a:solidFill>
                  <a:schemeClr val="tx1"/>
                </a:solidFill>
                <a:effectLst/>
                <a:latin typeface="+mn-lt"/>
                <a:ea typeface="+mn-ea"/>
                <a:cs typeface="+mn-cs"/>
              </a:rPr>
              <a:t>Defining a separate list of common names used by the customers for tables, columns or measures makes Q&amp;A much more useful.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A7DAF6-4AF6-4DD8-989E-2ED57510EB9E}" type="slidenum">
              <a:rPr lang="en-US" smtClean="0"/>
              <a:t>9</a:t>
            </a:fld>
            <a:endParaRPr lang="en-US"/>
          </a:p>
        </p:txBody>
      </p:sp>
    </p:spTree>
    <p:extLst>
      <p:ext uri="{BB962C8B-B14F-4D97-AF65-F5344CB8AC3E}">
        <p14:creationId xmlns:p14="http://schemas.microsoft.com/office/powerpoint/2010/main" val="17553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26507-E507-4B5E-9F9F-D3DE3B515E3B}" type="datetime1">
              <a:rPr lang="en-US" smtClean="0"/>
              <a:t>10/6/2016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60570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F1FFE-6AC1-43D6-9B1D-5C7D38E380DF}" type="datetime1">
              <a:rPr lang="en-US" smtClean="0"/>
              <a:t>10/6/2016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85011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7A161-F5D9-4EC6-9E5E-C5F0680B7E88}" type="datetime1">
              <a:rPr lang="en-US" smtClean="0"/>
              <a:t>10/6/2016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13988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546EA-147B-4298-BD68-A40077D18B51}" type="datetime1">
              <a:rPr lang="en-US" smtClean="0"/>
              <a:t>10/6/2016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76946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62919-46D4-4E0C-9D76-22A02F39188F}" type="datetime1">
              <a:rPr lang="en-US" smtClean="0"/>
              <a:t>10/6/2016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858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17870-78E2-43E1-9940-AF3BC07448B8}" type="datetime1">
              <a:rPr lang="en-US" smtClean="0"/>
              <a:t>10/6/2016</a:t>
            </a:fld>
            <a:endParaRPr lang="en-US"/>
          </a:p>
        </p:txBody>
      </p:sp>
      <p:sp>
        <p:nvSpPr>
          <p:cNvPr id="6" name="Footer Placeholder 5"/>
          <p:cNvSpPr>
            <a:spLocks noGrp="1"/>
          </p:cNvSpPr>
          <p:nvPr>
            <p:ph type="ftr" sz="quarter" idx="11"/>
          </p:nvPr>
        </p:nvSpPr>
        <p:spPr/>
        <p:txBody>
          <a:bodyPr/>
          <a:lstStyle/>
          <a:p>
            <a:r>
              <a:rPr lang="en-US" smtClean="0"/>
              <a:t>www.biinsight.com</a:t>
            </a:r>
            <a:endParaRPr lang="en-US"/>
          </a:p>
        </p:txBody>
      </p:sp>
      <p:sp>
        <p:nvSpPr>
          <p:cNvPr id="7" name="Slide Number Placeholder 6"/>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13750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0F135A-3072-451A-8AFB-CCF6680F51A6}" type="datetime1">
              <a:rPr lang="en-US" smtClean="0"/>
              <a:t>10/6/2016</a:t>
            </a:fld>
            <a:endParaRPr lang="en-US"/>
          </a:p>
        </p:txBody>
      </p:sp>
      <p:sp>
        <p:nvSpPr>
          <p:cNvPr id="8" name="Footer Placeholder 7"/>
          <p:cNvSpPr>
            <a:spLocks noGrp="1"/>
          </p:cNvSpPr>
          <p:nvPr>
            <p:ph type="ftr" sz="quarter" idx="11"/>
          </p:nvPr>
        </p:nvSpPr>
        <p:spPr/>
        <p:txBody>
          <a:bodyPr/>
          <a:lstStyle/>
          <a:p>
            <a:r>
              <a:rPr lang="en-US" smtClean="0"/>
              <a:t>www.biinsight.com</a:t>
            </a:r>
            <a:endParaRPr lang="en-US"/>
          </a:p>
        </p:txBody>
      </p:sp>
      <p:sp>
        <p:nvSpPr>
          <p:cNvPr id="9" name="Slide Number Placeholder 8"/>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713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DD7EF-AEE0-4C7F-8CF0-709A48206D04}" type="datetime1">
              <a:rPr lang="en-US" smtClean="0"/>
              <a:t>10/6/2016</a:t>
            </a:fld>
            <a:endParaRPr lang="en-US"/>
          </a:p>
        </p:txBody>
      </p:sp>
      <p:sp>
        <p:nvSpPr>
          <p:cNvPr id="4" name="Footer Placeholder 3"/>
          <p:cNvSpPr>
            <a:spLocks noGrp="1"/>
          </p:cNvSpPr>
          <p:nvPr>
            <p:ph type="ftr" sz="quarter" idx="11"/>
          </p:nvPr>
        </p:nvSpPr>
        <p:spPr/>
        <p:txBody>
          <a:bodyPr/>
          <a:lstStyle/>
          <a:p>
            <a:r>
              <a:rPr lang="en-US" smtClean="0"/>
              <a:t>www.biinsight.com</a:t>
            </a:r>
            <a:endParaRPr lang="en-US"/>
          </a:p>
        </p:txBody>
      </p:sp>
      <p:sp>
        <p:nvSpPr>
          <p:cNvPr id="5" name="Slide Number Placeholder 4"/>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62428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CCECF-4B2E-4B9F-9F68-E308A874DFD3}" type="datetime1">
              <a:rPr lang="en-US" smtClean="0"/>
              <a:t>10/6/2016</a:t>
            </a:fld>
            <a:endParaRPr lang="en-US"/>
          </a:p>
        </p:txBody>
      </p:sp>
      <p:sp>
        <p:nvSpPr>
          <p:cNvPr id="3" name="Footer Placeholder 2"/>
          <p:cNvSpPr>
            <a:spLocks noGrp="1"/>
          </p:cNvSpPr>
          <p:nvPr>
            <p:ph type="ftr" sz="quarter" idx="11"/>
          </p:nvPr>
        </p:nvSpPr>
        <p:spPr/>
        <p:txBody>
          <a:bodyPr/>
          <a:lstStyle/>
          <a:p>
            <a:r>
              <a:rPr lang="en-US" smtClean="0"/>
              <a:t>www.biinsight.com</a:t>
            </a:r>
            <a:endParaRPr lang="en-US"/>
          </a:p>
        </p:txBody>
      </p:sp>
      <p:sp>
        <p:nvSpPr>
          <p:cNvPr id="4" name="Slide Number Placeholder 3"/>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118626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4FCED7-BEC4-41D1-8DA5-BB5B9A6D9C03}" type="datetime1">
              <a:rPr lang="en-US" smtClean="0"/>
              <a:t>10/6/2016</a:t>
            </a:fld>
            <a:endParaRPr lang="en-US"/>
          </a:p>
        </p:txBody>
      </p:sp>
      <p:sp>
        <p:nvSpPr>
          <p:cNvPr id="6" name="Footer Placeholder 5"/>
          <p:cNvSpPr>
            <a:spLocks noGrp="1"/>
          </p:cNvSpPr>
          <p:nvPr>
            <p:ph type="ftr" sz="quarter" idx="11"/>
          </p:nvPr>
        </p:nvSpPr>
        <p:spPr/>
        <p:txBody>
          <a:bodyPr/>
          <a:lstStyle/>
          <a:p>
            <a:r>
              <a:rPr lang="en-US" smtClean="0"/>
              <a:t>www.biinsight.com</a:t>
            </a:r>
            <a:endParaRPr lang="en-US"/>
          </a:p>
        </p:txBody>
      </p:sp>
      <p:sp>
        <p:nvSpPr>
          <p:cNvPr id="7" name="Slide Number Placeholder 6"/>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221915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EC932C-E397-4B34-B28D-847C2415A939}" type="datetime1">
              <a:rPr lang="en-US" smtClean="0"/>
              <a:t>10/6/2016</a:t>
            </a:fld>
            <a:endParaRPr lang="en-US"/>
          </a:p>
        </p:txBody>
      </p:sp>
      <p:sp>
        <p:nvSpPr>
          <p:cNvPr id="6" name="Footer Placeholder 5"/>
          <p:cNvSpPr>
            <a:spLocks noGrp="1"/>
          </p:cNvSpPr>
          <p:nvPr>
            <p:ph type="ftr" sz="quarter" idx="11"/>
          </p:nvPr>
        </p:nvSpPr>
        <p:spPr/>
        <p:txBody>
          <a:bodyPr/>
          <a:lstStyle/>
          <a:p>
            <a:r>
              <a:rPr lang="en-US" smtClean="0"/>
              <a:t>www.biinsight.com</a:t>
            </a:r>
            <a:endParaRPr lang="en-US"/>
          </a:p>
        </p:txBody>
      </p:sp>
      <p:sp>
        <p:nvSpPr>
          <p:cNvPr id="7" name="Slide Number Placeholder 6"/>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2388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C81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8867F-2078-4DB3-BB52-F43CDB37183E}" type="datetime1">
              <a:rPr lang="en-US" smtClean="0"/>
              <a:t>10/6/2016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www.biinsight.com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8875D-2946-4960-BFB8-18A7D423F316}" type="slidenum">
              <a:rPr lang="en-US" smtClean="0"/>
              <a:t>‹#›</a:t>
            </a:fld>
            <a:endParaRPr lang="en-US"/>
          </a:p>
        </p:txBody>
      </p:sp>
    </p:spTree>
    <p:extLst>
      <p:ext uri="{BB962C8B-B14F-4D97-AF65-F5344CB8AC3E}">
        <p14:creationId xmlns:p14="http://schemas.microsoft.com/office/powerpoint/2010/main" val="2221703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biinsight.com/" TargetMode="External"/><Relationship Id="rId5" Type="http://schemas.openxmlformats.org/officeDocument/2006/relationships/hyperlink" Target="https://nz.linkedin.com/in/bakhshi"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18" Type="http://schemas.openxmlformats.org/officeDocument/2006/relationships/hyperlink" Target="http://joemcmenamin.com/"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hyperlink" Target="http://mostbeautifulplacesintheworld.org/" TargetMode="External"/><Relationship Id="rId2" Type="http://schemas.openxmlformats.org/officeDocument/2006/relationships/notesSlide" Target="../notesSlides/notesSlide2.xml"/><Relationship Id="rId16" Type="http://schemas.openxmlformats.org/officeDocument/2006/relationships/hyperlink" Target="http://blog.experiencenz.com/"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hyperlink" Target="http://www.biinsight.com/" TargetMode="External"/><Relationship Id="rId10" Type="http://schemas.openxmlformats.org/officeDocument/2006/relationships/image" Target="../media/image9.jpe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hyperlink" Target="https://nz.linkedin.com/in/bakhsh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1C911"/>
              </a:clrFrom>
              <a:clrTo>
                <a:srgbClr val="F1C911">
                  <a:alpha val="0"/>
                </a:srgbClr>
              </a:clrTo>
            </a:clrChange>
            <a:extLst>
              <a:ext uri="{28A0092B-C50C-407E-A947-70E740481C1C}">
                <a14:useLocalDpi xmlns:a14="http://schemas.microsoft.com/office/drawing/2010/main" val="0"/>
              </a:ext>
            </a:extLst>
          </a:blip>
          <a:srcRect l="22180" t="31071" r="21146" b="32106"/>
          <a:stretch/>
        </p:blipFill>
        <p:spPr>
          <a:xfrm>
            <a:off x="1524000" y="4403638"/>
            <a:ext cx="3225800" cy="1179444"/>
          </a:xfrm>
          <a:prstGeom prst="rect">
            <a:avLst/>
          </a:prstGeom>
        </p:spPr>
      </p:pic>
      <p:sp>
        <p:nvSpPr>
          <p:cNvPr id="2" name="Title 1"/>
          <p:cNvSpPr>
            <a:spLocks noGrp="1"/>
          </p:cNvSpPr>
          <p:nvPr>
            <p:ph type="ctrTitle"/>
          </p:nvPr>
        </p:nvSpPr>
        <p:spPr>
          <a:xfrm>
            <a:off x="1524000" y="387044"/>
            <a:ext cx="9144000" cy="2387600"/>
          </a:xfrm>
        </p:spPr>
        <p:txBody>
          <a:bodyPr>
            <a:normAutofit/>
          </a:bodyPr>
          <a:lstStyle/>
          <a:p>
            <a:r>
              <a:rPr lang="en-NZ" dirty="0" smtClean="0"/>
              <a:t>Power BI Under the Hood</a:t>
            </a:r>
            <a:endParaRPr lang="en-US" dirty="0"/>
          </a:p>
        </p:txBody>
      </p:sp>
      <p:sp>
        <p:nvSpPr>
          <p:cNvPr id="3" name="Subtitle 2"/>
          <p:cNvSpPr>
            <a:spLocks noGrp="1"/>
          </p:cNvSpPr>
          <p:nvPr>
            <p:ph type="subTitle" idx="1"/>
          </p:nvPr>
        </p:nvSpPr>
        <p:spPr>
          <a:xfrm>
            <a:off x="1524000" y="3204473"/>
            <a:ext cx="9144000" cy="933161"/>
          </a:xfrm>
        </p:spPr>
        <p:txBody>
          <a:bodyPr/>
          <a:lstStyle/>
          <a:p>
            <a:r>
              <a:rPr lang="en-NZ" dirty="0" smtClean="0"/>
              <a:t>Soheil Bakhshi</a:t>
            </a:r>
          </a:p>
          <a:p>
            <a:r>
              <a:rPr lang="en-NZ" sz="2000" dirty="0" smtClean="0"/>
              <a:t>30 </a:t>
            </a:r>
            <a:r>
              <a:rPr lang="en-NZ" sz="2000" dirty="0" smtClean="0"/>
              <a:t>Sep 2016</a:t>
            </a:r>
            <a:endParaRPr lang="en-NZ" dirty="0" smtClean="0"/>
          </a:p>
        </p:txBody>
      </p:sp>
      <p:sp>
        <p:nvSpPr>
          <p:cNvPr id="4" name="Slide Number Placeholder 3"/>
          <p:cNvSpPr>
            <a:spLocks noGrp="1"/>
          </p:cNvSpPr>
          <p:nvPr>
            <p:ph type="sldNum" sz="quarter" idx="12"/>
          </p:nvPr>
        </p:nvSpPr>
        <p:spPr/>
        <p:txBody>
          <a:bodyPr/>
          <a:lstStyle/>
          <a:p>
            <a:fld id="{0D88875D-2946-4960-BFB8-18A7D423F316}" type="slidenum">
              <a:rPr lang="en-US" smtClean="0"/>
              <a:t>1</a:t>
            </a:fld>
            <a:endParaRPr lang="en-US" dirty="0"/>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7965" y="4178351"/>
            <a:ext cx="3260035" cy="1630018"/>
          </a:xfrm>
          <a:prstGeom prst="rect">
            <a:avLst/>
          </a:prstGeom>
        </p:spPr>
      </p:pic>
      <p:sp>
        <p:nvSpPr>
          <p:cNvPr id="10" name="Footer Placeholder 9"/>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373016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marL="0" indent="0" algn="ctr">
              <a:buNone/>
            </a:pPr>
            <a:r>
              <a:rPr lang="en-NZ" sz="9600" dirty="0" smtClean="0"/>
              <a:t>DEMO</a:t>
            </a:r>
            <a:endParaRPr lang="en-NZ" sz="9600" dirty="0"/>
          </a:p>
          <a:p>
            <a:pPr marL="0" indent="0" algn="ctr">
              <a:buNone/>
            </a:pPr>
            <a:r>
              <a:rPr lang="en-US" sz="3600" dirty="0"/>
              <a:t>Power BI Query Parameters</a:t>
            </a:r>
            <a:endParaRPr lang="en-US" sz="3600" dirty="0" smtClean="0"/>
          </a:p>
        </p:txBody>
      </p:sp>
      <p:sp>
        <p:nvSpPr>
          <p:cNvPr id="4" name="Slide Number Placeholder 3"/>
          <p:cNvSpPr>
            <a:spLocks noGrp="1"/>
          </p:cNvSpPr>
          <p:nvPr>
            <p:ph type="sldNum" sz="quarter" idx="12"/>
          </p:nvPr>
        </p:nvSpPr>
        <p:spPr/>
        <p:txBody>
          <a:bodyPr/>
          <a:lstStyle/>
          <a:p>
            <a:fld id="{0D88875D-2946-4960-BFB8-18A7D423F316}" type="slidenum">
              <a:rPr lang="en-US" smtClean="0"/>
              <a:t>10</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143538035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marL="0" indent="0" algn="ctr">
              <a:buNone/>
            </a:pPr>
            <a:r>
              <a:rPr lang="en-NZ" sz="9600" dirty="0" smtClean="0"/>
              <a:t>DEMO</a:t>
            </a:r>
            <a:endParaRPr lang="en-NZ" sz="9600" dirty="0"/>
          </a:p>
          <a:p>
            <a:pPr marL="0" indent="0" algn="ctr">
              <a:buNone/>
            </a:pPr>
            <a:r>
              <a:rPr lang="en-US" sz="3600" dirty="0"/>
              <a:t>Power BI Data Classification</a:t>
            </a:r>
            <a:endParaRPr lang="en-US" sz="3600" dirty="0" smtClean="0"/>
          </a:p>
        </p:txBody>
      </p:sp>
      <p:sp>
        <p:nvSpPr>
          <p:cNvPr id="4" name="Slide Number Placeholder 3"/>
          <p:cNvSpPr>
            <a:spLocks noGrp="1"/>
          </p:cNvSpPr>
          <p:nvPr>
            <p:ph type="sldNum" sz="quarter" idx="12"/>
          </p:nvPr>
        </p:nvSpPr>
        <p:spPr/>
        <p:txBody>
          <a:bodyPr/>
          <a:lstStyle/>
          <a:p>
            <a:fld id="{0D88875D-2946-4960-BFB8-18A7D423F316}" type="slidenum">
              <a:rPr lang="en-US" smtClean="0"/>
              <a:t>11</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173562388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NZ" dirty="0" smtClean="0"/>
          </a:p>
          <a:p>
            <a:pPr algn="ctr"/>
            <a:endParaRPr lang="en-NZ" dirty="0" smtClean="0"/>
          </a:p>
          <a:p>
            <a:pPr marL="0" indent="0" algn="ctr">
              <a:buNone/>
            </a:pPr>
            <a:r>
              <a:rPr lang="en-NZ" sz="7200" dirty="0" smtClean="0"/>
              <a:t>THANK YOU</a:t>
            </a:r>
            <a:endParaRPr lang="en-US" sz="7200" dirty="0"/>
          </a:p>
        </p:txBody>
      </p:sp>
      <p:sp>
        <p:nvSpPr>
          <p:cNvPr id="4" name="Slide Number Placeholder 3"/>
          <p:cNvSpPr>
            <a:spLocks noGrp="1"/>
          </p:cNvSpPr>
          <p:nvPr>
            <p:ph type="sldNum" sz="quarter" idx="12"/>
          </p:nvPr>
        </p:nvSpPr>
        <p:spPr/>
        <p:txBody>
          <a:bodyPr/>
          <a:lstStyle/>
          <a:p>
            <a:fld id="{0D88875D-2946-4960-BFB8-18A7D423F316}"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5000" y1="78661" x2="75893" y2="96653"/>
                        <a14:foregroundMark x1="31696" y1="65690" x2="2679" y2="97490"/>
                      </a14:backgroundRemoval>
                    </a14:imgEffect>
                  </a14:imgLayer>
                </a14:imgProps>
              </a:ext>
              <a:ext uri="{28A0092B-C50C-407E-A947-70E740481C1C}">
                <a14:useLocalDpi xmlns:a14="http://schemas.microsoft.com/office/drawing/2010/main" val="0"/>
              </a:ext>
            </a:extLst>
          </a:blip>
          <a:stretch>
            <a:fillRect/>
          </a:stretch>
        </p:blipFill>
        <p:spPr>
          <a:xfrm>
            <a:off x="744728" y="1262563"/>
            <a:ext cx="2203955" cy="235154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12268892"/>
              </p:ext>
            </p:extLst>
          </p:nvPr>
        </p:nvGraphicFramePr>
        <p:xfrm>
          <a:off x="636623" y="3668458"/>
          <a:ext cx="8128000" cy="17373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631204693"/>
                    </a:ext>
                  </a:extLst>
                </a:gridCol>
              </a:tblGrid>
              <a:tr h="370840">
                <a:tc>
                  <a:txBody>
                    <a:bodyPr/>
                    <a:lstStyle/>
                    <a:p>
                      <a:r>
                        <a:rPr lang="en-NZ" sz="1600" dirty="0" smtClean="0"/>
                        <a:t>LinkedIn:</a:t>
                      </a:r>
                    </a:p>
                    <a:p>
                      <a:r>
                        <a:rPr lang="en-US" sz="1600" dirty="0" smtClean="0">
                          <a:hlinkClick r:id="rId5"/>
                        </a:rPr>
                        <a:t>https://nz.linkedin.com/in/bakhshi</a:t>
                      </a:r>
                      <a:endParaRPr lang="en-US" sz="1600" dirty="0"/>
                    </a:p>
                  </a:txBody>
                  <a:tcPr/>
                </a:tc>
                <a:extLst>
                  <a:ext uri="{0D108BD9-81ED-4DB2-BD59-A6C34878D82A}">
                    <a16:rowId xmlns:a16="http://schemas.microsoft.com/office/drawing/2014/main" val="3938594670"/>
                  </a:ext>
                </a:extLst>
              </a:tr>
              <a:tr h="370840">
                <a:tc>
                  <a:txBody>
                    <a:bodyPr/>
                    <a:lstStyle/>
                    <a:p>
                      <a:r>
                        <a:rPr lang="en-US" sz="1600" dirty="0" smtClean="0"/>
                        <a:t>Twitter:</a:t>
                      </a:r>
                    </a:p>
                    <a:p>
                      <a:r>
                        <a:rPr lang="en-US" sz="1600" dirty="0" smtClean="0"/>
                        <a:t>@</a:t>
                      </a:r>
                      <a:r>
                        <a:rPr lang="en-US" sz="1600" dirty="0" err="1" smtClean="0"/>
                        <a:t>sobnz</a:t>
                      </a:r>
                      <a:endParaRPr lang="en-US" sz="1600" dirty="0"/>
                    </a:p>
                  </a:txBody>
                  <a:tcPr/>
                </a:tc>
                <a:extLst>
                  <a:ext uri="{0D108BD9-81ED-4DB2-BD59-A6C34878D82A}">
                    <a16:rowId xmlns:a16="http://schemas.microsoft.com/office/drawing/2014/main" val="3360801122"/>
                  </a:ext>
                </a:extLst>
              </a:tr>
              <a:tr h="370840">
                <a:tc>
                  <a:txBody>
                    <a:bodyPr/>
                    <a:lstStyle/>
                    <a:p>
                      <a:r>
                        <a:rPr lang="en-NZ" sz="1600" dirty="0" smtClean="0"/>
                        <a:t>Website:</a:t>
                      </a:r>
                    </a:p>
                    <a:p>
                      <a:r>
                        <a:rPr lang="en-NZ" sz="1600" dirty="0" smtClean="0">
                          <a:hlinkClick r:id="rId6"/>
                        </a:rPr>
                        <a:t>www.biinsight.com</a:t>
                      </a:r>
                      <a:endParaRPr lang="en-US" sz="1600" dirty="0" smtClean="0"/>
                    </a:p>
                  </a:txBody>
                  <a:tcPr/>
                </a:tc>
                <a:extLst>
                  <a:ext uri="{0D108BD9-81ED-4DB2-BD59-A6C34878D82A}">
                    <a16:rowId xmlns:a16="http://schemas.microsoft.com/office/drawing/2014/main" val="359865734"/>
                  </a:ext>
                </a:extLst>
              </a:tr>
            </a:tbl>
          </a:graphicData>
        </a:graphic>
      </p:graphicFrame>
    </p:spTree>
    <p:extLst>
      <p:ext uri="{BB962C8B-B14F-4D97-AF65-F5344CB8AC3E}">
        <p14:creationId xmlns:p14="http://schemas.microsoft.com/office/powerpoint/2010/main" val="256678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l="2286" t="4535"/>
          <a:stretch/>
        </p:blipFill>
        <p:spPr>
          <a:xfrm>
            <a:off x="9650437" y="1589647"/>
            <a:ext cx="1489166" cy="1109353"/>
          </a:xfrm>
          <a:prstGeom prst="rect">
            <a:avLst/>
          </a:prstGeom>
        </p:spPr>
      </p:pic>
      <p:pic>
        <p:nvPicPr>
          <p:cNvPr id="6" name="Picture 2" descr="http://biinsight.com/wp-content/uploads/2013/08/MCPrgb.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63" t="3720"/>
          <a:stretch/>
        </p:blipFill>
        <p:spPr bwMode="auto">
          <a:xfrm>
            <a:off x="9636369" y="675248"/>
            <a:ext cx="1503234" cy="733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clrChange>
              <a:clrFrom>
                <a:srgbClr val="FFFFFF"/>
              </a:clrFrom>
              <a:clrTo>
                <a:srgbClr val="FFFFFF">
                  <a:alpha val="0"/>
                </a:srgbClr>
              </a:clrTo>
            </a:clrChange>
          </a:blip>
          <a:srcRect l="1363" t="4713"/>
          <a:stretch/>
        </p:blipFill>
        <p:spPr>
          <a:xfrm>
            <a:off x="9636369" y="2926078"/>
            <a:ext cx="1503234" cy="1089129"/>
          </a:xfrm>
          <a:prstGeom prst="rect">
            <a:avLst/>
          </a:prstGeom>
        </p:spPr>
      </p:pic>
      <p:pic>
        <p:nvPicPr>
          <p:cNvPr id="1028" name="Picture 4" descr="http://biinsight.com/wp-content/uploads/2013/08/MCITPrgb.pn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439" t="1740" b="-1"/>
          <a:stretch/>
        </p:blipFill>
        <p:spPr bwMode="auto">
          <a:xfrm>
            <a:off x="9692640" y="4220305"/>
            <a:ext cx="1361257" cy="794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insight.com/wp-content/uploads/2013/08/MCTSrgb.pn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47" t="4583"/>
          <a:stretch/>
        </p:blipFill>
        <p:spPr bwMode="auto">
          <a:xfrm>
            <a:off x="9833317" y="5486400"/>
            <a:ext cx="1029444" cy="727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b="1" dirty="0" smtClean="0"/>
              <a:t>About me</a:t>
            </a:r>
            <a:endParaRPr lang="en-US" b="1" dirty="0"/>
          </a:p>
        </p:txBody>
      </p:sp>
      <p:sp>
        <p:nvSpPr>
          <p:cNvPr id="4" name="Slide Number Placeholder 3"/>
          <p:cNvSpPr>
            <a:spLocks noGrp="1"/>
          </p:cNvSpPr>
          <p:nvPr>
            <p:ph type="sldNum" sz="quarter" idx="12"/>
          </p:nvPr>
        </p:nvSpPr>
        <p:spPr/>
        <p:txBody>
          <a:bodyPr/>
          <a:lstStyle/>
          <a:p>
            <a:fld id="{0D88875D-2946-4960-BFB8-18A7D423F316}" type="slidenum">
              <a:rPr lang="en-US" smtClean="0"/>
              <a:t>2</a:t>
            </a:fld>
            <a:endParaRPr lang="en-US"/>
          </a:p>
        </p:txBody>
      </p:sp>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5000" y1="78661" x2="75893" y2="96653"/>
                        <a14:foregroundMark x1="31696" y1="65690" x2="2679" y2="97490"/>
                      </a14:backgroundRemoval>
                    </a14:imgEffect>
                  </a14:imgLayer>
                </a14:imgProps>
              </a:ext>
              <a:ext uri="{28A0092B-C50C-407E-A947-70E740481C1C}">
                <a14:useLocalDpi xmlns:a14="http://schemas.microsoft.com/office/drawing/2010/main" val="0"/>
              </a:ext>
            </a:extLst>
          </a:blip>
          <a:stretch>
            <a:fillRect/>
          </a:stretch>
        </p:blipFill>
        <p:spPr>
          <a:xfrm>
            <a:off x="744728" y="1262563"/>
            <a:ext cx="2203955" cy="2351541"/>
          </a:xfrm>
          <a:prstGeom prst="rect">
            <a:avLst/>
          </a:prstGeom>
        </p:spPr>
      </p:pic>
      <p:grpSp>
        <p:nvGrpSpPr>
          <p:cNvPr id="14" name="Group 13"/>
          <p:cNvGrpSpPr/>
          <p:nvPr/>
        </p:nvGrpSpPr>
        <p:grpSpPr>
          <a:xfrm>
            <a:off x="3165626" y="-410968"/>
            <a:ext cx="5444974" cy="7623425"/>
            <a:chOff x="3165626" y="-410968"/>
            <a:chExt cx="5444974" cy="7623425"/>
          </a:xfrm>
        </p:grpSpPr>
        <p:pic>
          <p:nvPicPr>
            <p:cNvPr id="12" name="Picture 1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5626" y="-410968"/>
              <a:ext cx="5444974" cy="7623425"/>
            </a:xfrm>
            <a:prstGeom prst="rect">
              <a:avLst/>
            </a:prstGeom>
          </p:spPr>
        </p:pic>
        <p:sp>
          <p:nvSpPr>
            <p:cNvPr id="13" name="TextBox 12"/>
            <p:cNvSpPr txBox="1"/>
            <p:nvPr/>
          </p:nvSpPr>
          <p:spPr>
            <a:xfrm rot="18306431">
              <a:off x="4066636" y="2144564"/>
              <a:ext cx="2818847" cy="1015663"/>
            </a:xfrm>
            <a:prstGeom prst="rect">
              <a:avLst/>
            </a:prstGeom>
            <a:noFill/>
          </p:spPr>
          <p:txBody>
            <a:bodyPr wrap="square" rtlCol="0">
              <a:spAutoFit/>
            </a:bodyPr>
            <a:lstStyle/>
            <a:p>
              <a:pPr algn="ctr"/>
              <a:r>
                <a:rPr lang="en-NZ" sz="6000" b="1" dirty="0" err="1">
                  <a:latin typeface="Edwardian Script ITC" panose="030303020407070D0804" pitchFamily="66" charset="0"/>
                </a:rPr>
                <a:t>Aotearoa</a:t>
              </a:r>
              <a:endParaRPr lang="en-US" sz="6000" b="1" dirty="0">
                <a:latin typeface="Edwardian Script ITC" panose="030303020407070D0804" pitchFamily="66" charset="0"/>
              </a:endParaRPr>
            </a:p>
          </p:txBody>
        </p:sp>
      </p:grpSp>
      <p:sp>
        <p:nvSpPr>
          <p:cNvPr id="15" name="TextBox 14"/>
          <p:cNvSpPr txBox="1"/>
          <p:nvPr/>
        </p:nvSpPr>
        <p:spPr>
          <a:xfrm rot="18452196">
            <a:off x="5341443" y="3825351"/>
            <a:ext cx="3601710" cy="1015663"/>
          </a:xfrm>
          <a:prstGeom prst="rect">
            <a:avLst/>
          </a:prstGeom>
          <a:noFill/>
        </p:spPr>
        <p:txBody>
          <a:bodyPr wrap="square" rtlCol="0">
            <a:spAutoFit/>
          </a:bodyPr>
          <a:lstStyle/>
          <a:p>
            <a:pPr algn="ctr"/>
            <a:r>
              <a:rPr lang="en-NZ" sz="6000" b="1" dirty="0" smtClean="0">
                <a:latin typeface="Edwardian Script ITC" panose="030303020407070D0804" pitchFamily="66" charset="0"/>
              </a:rPr>
              <a:t>New Zealand</a:t>
            </a:r>
            <a:endParaRPr lang="en-US" sz="6000" b="1" dirty="0">
              <a:latin typeface="Edwardian Script ITC" panose="030303020407070D0804" pitchFamily="66" charset="0"/>
            </a:endParaRPr>
          </a:p>
        </p:txBody>
      </p:sp>
      <p:pic>
        <p:nvPicPr>
          <p:cNvPr id="17" name="Picture 16"/>
          <p:cNvPicPr>
            <a:picLocks noChangeAspect="1"/>
          </p:cNvPicPr>
          <p:nvPr/>
        </p:nvPicPr>
        <p:blipFill>
          <a:blip r:embed="rId11"/>
          <a:stretch>
            <a:fillRect/>
          </a:stretch>
        </p:blipFill>
        <p:spPr>
          <a:xfrm rot="21162255">
            <a:off x="4092021" y="473013"/>
            <a:ext cx="6283115" cy="4178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12"/>
          <a:stretch>
            <a:fillRect/>
          </a:stretch>
        </p:blipFill>
        <p:spPr>
          <a:xfrm>
            <a:off x="4715967" y="650285"/>
            <a:ext cx="6972300" cy="4657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mostbeautifulplacesintheworld.org/wp-content/uploads/2013/04/hobbiton-0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29412">
            <a:off x="4530826" y="1633562"/>
            <a:ext cx="6523247" cy="4617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18" name="Table 17"/>
          <p:cNvGraphicFramePr>
            <a:graphicFrameLocks noGrp="1"/>
          </p:cNvGraphicFramePr>
          <p:nvPr>
            <p:extLst>
              <p:ext uri="{D42A27DB-BD31-4B8C-83A1-F6EECF244321}">
                <p14:modId xmlns:p14="http://schemas.microsoft.com/office/powerpoint/2010/main" val="1041587982"/>
              </p:ext>
            </p:extLst>
          </p:nvPr>
        </p:nvGraphicFramePr>
        <p:xfrm>
          <a:off x="636623" y="3668458"/>
          <a:ext cx="8128000" cy="17373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631204693"/>
                    </a:ext>
                  </a:extLst>
                </a:gridCol>
              </a:tblGrid>
              <a:tr h="370840">
                <a:tc>
                  <a:txBody>
                    <a:bodyPr/>
                    <a:lstStyle/>
                    <a:p>
                      <a:r>
                        <a:rPr lang="en-NZ" sz="1600" dirty="0" smtClean="0"/>
                        <a:t>LinkedIn:</a:t>
                      </a:r>
                    </a:p>
                    <a:p>
                      <a:r>
                        <a:rPr lang="en-US" sz="1600" dirty="0" smtClean="0">
                          <a:hlinkClick r:id="rId14"/>
                        </a:rPr>
                        <a:t>https://nz.linkedin.com/in/bakhshi</a:t>
                      </a:r>
                      <a:endParaRPr lang="en-US" sz="1600" dirty="0"/>
                    </a:p>
                  </a:txBody>
                  <a:tcPr/>
                </a:tc>
                <a:extLst>
                  <a:ext uri="{0D108BD9-81ED-4DB2-BD59-A6C34878D82A}">
                    <a16:rowId xmlns:a16="http://schemas.microsoft.com/office/drawing/2014/main" val="3938594670"/>
                  </a:ext>
                </a:extLst>
              </a:tr>
              <a:tr h="370840">
                <a:tc>
                  <a:txBody>
                    <a:bodyPr/>
                    <a:lstStyle/>
                    <a:p>
                      <a:r>
                        <a:rPr lang="en-US" sz="1600" dirty="0" smtClean="0"/>
                        <a:t>Twitter: </a:t>
                      </a:r>
                    </a:p>
                    <a:p>
                      <a:r>
                        <a:rPr lang="en-US" sz="1600" dirty="0" smtClean="0"/>
                        <a:t>@</a:t>
                      </a:r>
                      <a:r>
                        <a:rPr lang="en-US" sz="1600" dirty="0" err="1" smtClean="0"/>
                        <a:t>sobnz</a:t>
                      </a:r>
                      <a:endParaRPr lang="en-US" sz="1600" dirty="0"/>
                    </a:p>
                  </a:txBody>
                  <a:tcPr/>
                </a:tc>
                <a:extLst>
                  <a:ext uri="{0D108BD9-81ED-4DB2-BD59-A6C34878D82A}">
                    <a16:rowId xmlns:a16="http://schemas.microsoft.com/office/drawing/2014/main" val="3360801122"/>
                  </a:ext>
                </a:extLst>
              </a:tr>
              <a:tr h="370840">
                <a:tc>
                  <a:txBody>
                    <a:bodyPr/>
                    <a:lstStyle/>
                    <a:p>
                      <a:r>
                        <a:rPr lang="en-NZ" sz="1600" dirty="0" smtClean="0"/>
                        <a:t>Website:</a:t>
                      </a:r>
                    </a:p>
                    <a:p>
                      <a:r>
                        <a:rPr lang="en-NZ" sz="1600" dirty="0" smtClean="0">
                          <a:hlinkClick r:id="rId15"/>
                        </a:rPr>
                        <a:t>www.biinsight.com</a:t>
                      </a:r>
                      <a:endParaRPr lang="en-US" sz="1600" dirty="0" smtClean="0"/>
                    </a:p>
                  </a:txBody>
                  <a:tcPr/>
                </a:tc>
                <a:extLst>
                  <a:ext uri="{0D108BD9-81ED-4DB2-BD59-A6C34878D82A}">
                    <a16:rowId xmlns:a16="http://schemas.microsoft.com/office/drawing/2014/main" val="359865734"/>
                  </a:ext>
                </a:extLst>
              </a:tr>
            </a:tbl>
          </a:graphicData>
        </a:graphic>
      </p:graphicFrame>
      <p:sp>
        <p:nvSpPr>
          <p:cNvPr id="3" name="TextBox 2"/>
          <p:cNvSpPr txBox="1"/>
          <p:nvPr/>
        </p:nvSpPr>
        <p:spPr>
          <a:xfrm>
            <a:off x="537307" y="6003187"/>
            <a:ext cx="4170284" cy="769441"/>
          </a:xfrm>
          <a:prstGeom prst="rect">
            <a:avLst/>
          </a:prstGeom>
          <a:noFill/>
        </p:spPr>
        <p:txBody>
          <a:bodyPr wrap="square" rtlCol="0">
            <a:spAutoFit/>
          </a:bodyPr>
          <a:lstStyle/>
          <a:p>
            <a:r>
              <a:rPr lang="en-NZ" sz="1100" dirty="0" smtClean="0"/>
              <a:t>Photos from:</a:t>
            </a:r>
          </a:p>
          <a:p>
            <a:r>
              <a:rPr lang="en-NZ" sz="1100" dirty="0">
                <a:hlinkClick r:id="rId16"/>
              </a:rPr>
              <a:t>http://</a:t>
            </a:r>
            <a:r>
              <a:rPr lang="en-NZ" sz="1100" dirty="0" smtClean="0">
                <a:hlinkClick r:id="rId16"/>
              </a:rPr>
              <a:t>blog.experiencenz.com</a:t>
            </a:r>
            <a:endParaRPr lang="en-NZ" sz="1100" dirty="0" smtClean="0"/>
          </a:p>
          <a:p>
            <a:r>
              <a:rPr lang="en-NZ" sz="1100" dirty="0">
                <a:hlinkClick r:id="rId17"/>
              </a:rPr>
              <a:t>http://</a:t>
            </a:r>
            <a:r>
              <a:rPr lang="en-NZ" sz="1100" dirty="0" smtClean="0">
                <a:hlinkClick r:id="rId17"/>
              </a:rPr>
              <a:t>mostbeautifulplacesintheworld.org</a:t>
            </a:r>
            <a:endParaRPr lang="en-NZ" sz="1100" dirty="0" smtClean="0"/>
          </a:p>
          <a:p>
            <a:r>
              <a:rPr lang="en-NZ" sz="1100" dirty="0">
                <a:hlinkClick r:id="rId18"/>
              </a:rPr>
              <a:t>http://</a:t>
            </a:r>
            <a:r>
              <a:rPr lang="en-NZ" sz="1100" dirty="0" smtClean="0">
                <a:hlinkClick r:id="rId18"/>
              </a:rPr>
              <a:t>joemcmenamin.com</a:t>
            </a:r>
            <a:r>
              <a:rPr lang="en-NZ" sz="1100" dirty="0" smtClean="0"/>
              <a:t> </a:t>
            </a:r>
          </a:p>
        </p:txBody>
      </p:sp>
      <p:sp>
        <p:nvSpPr>
          <p:cNvPr id="8" name="Footer Placeholder 7"/>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450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500"/>
                                        <p:tgtEl>
                                          <p:spTgt spid="14"/>
                                        </p:tgtEl>
                                      </p:cBhvr>
                                    </p:animEffect>
                                    <p:anim calcmode="lin" valueType="num">
                                      <p:cBhvr>
                                        <p:cTn id="8" dur="3500" fill="hold"/>
                                        <p:tgtEl>
                                          <p:spTgt spid="14"/>
                                        </p:tgtEl>
                                        <p:attrNameLst>
                                          <p:attrName>ppt_x</p:attrName>
                                        </p:attrNameLst>
                                      </p:cBhvr>
                                      <p:tavLst>
                                        <p:tav tm="0">
                                          <p:val>
                                            <p:strVal val="#ppt_x"/>
                                          </p:val>
                                        </p:tav>
                                        <p:tav tm="100000">
                                          <p:val>
                                            <p:strVal val="#ppt_x"/>
                                          </p:val>
                                        </p:tav>
                                      </p:tavLst>
                                    </p:anim>
                                    <p:anim calcmode="lin" valueType="num">
                                      <p:cBhvr>
                                        <p:cTn id="9" dur="3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500"/>
                                        <p:tgtEl>
                                          <p:spTgt spid="15"/>
                                        </p:tgtEl>
                                      </p:cBhvr>
                                    </p:animEffect>
                                    <p:anim calcmode="lin" valueType="num">
                                      <p:cBhvr>
                                        <p:cTn id="13" dur="3500" fill="hold"/>
                                        <p:tgtEl>
                                          <p:spTgt spid="15"/>
                                        </p:tgtEl>
                                        <p:attrNameLst>
                                          <p:attrName>ppt_x</p:attrName>
                                        </p:attrNameLst>
                                      </p:cBhvr>
                                      <p:tavLst>
                                        <p:tav tm="0">
                                          <p:val>
                                            <p:strVal val="#ppt_x"/>
                                          </p:val>
                                        </p:tav>
                                        <p:tav tm="100000">
                                          <p:val>
                                            <p:strVal val="#ppt_x"/>
                                          </p:val>
                                        </p:tav>
                                      </p:tavLst>
                                    </p:anim>
                                    <p:anim calcmode="lin" valueType="num">
                                      <p:cBhvr>
                                        <p:cTn id="14" dur="35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3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par>
                          <p:cTn id="22" fill="hold">
                            <p:stCondLst>
                              <p:cond delay="4500"/>
                            </p:stCondLst>
                            <p:childTnLst>
                              <p:par>
                                <p:cTn id="23" presetID="3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par>
                          <p:cTn id="29" fill="hold">
                            <p:stCondLst>
                              <p:cond delay="5500"/>
                            </p:stCondLst>
                            <p:childTnLst>
                              <p:par>
                                <p:cTn id="30" presetID="31"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1000" fill="hold"/>
                                        <p:tgtEl>
                                          <p:spTgt spid="1026"/>
                                        </p:tgtEl>
                                        <p:attrNameLst>
                                          <p:attrName>ppt_w</p:attrName>
                                        </p:attrNameLst>
                                      </p:cBhvr>
                                      <p:tavLst>
                                        <p:tav tm="0">
                                          <p:val>
                                            <p:fltVal val="0"/>
                                          </p:val>
                                        </p:tav>
                                        <p:tav tm="100000">
                                          <p:val>
                                            <p:strVal val="#ppt_w"/>
                                          </p:val>
                                        </p:tav>
                                      </p:tavLst>
                                    </p:anim>
                                    <p:anim calcmode="lin" valueType="num">
                                      <p:cBhvr>
                                        <p:cTn id="33" dur="1000" fill="hold"/>
                                        <p:tgtEl>
                                          <p:spTgt spid="1026"/>
                                        </p:tgtEl>
                                        <p:attrNameLst>
                                          <p:attrName>ppt_h</p:attrName>
                                        </p:attrNameLst>
                                      </p:cBhvr>
                                      <p:tavLst>
                                        <p:tav tm="0">
                                          <p:val>
                                            <p:fltVal val="0"/>
                                          </p:val>
                                        </p:tav>
                                        <p:tav tm="100000">
                                          <p:val>
                                            <p:strVal val="#ppt_h"/>
                                          </p:val>
                                        </p:tav>
                                      </p:tavLst>
                                    </p:anim>
                                    <p:anim calcmode="lin" valueType="num">
                                      <p:cBhvr>
                                        <p:cTn id="34" dur="1000" fill="hold"/>
                                        <p:tgtEl>
                                          <p:spTgt spid="1026"/>
                                        </p:tgtEl>
                                        <p:attrNameLst>
                                          <p:attrName>style.rotation</p:attrName>
                                        </p:attrNameLst>
                                      </p:cBhvr>
                                      <p:tavLst>
                                        <p:tav tm="0">
                                          <p:val>
                                            <p:fltVal val="90"/>
                                          </p:val>
                                        </p:tav>
                                        <p:tav tm="100000">
                                          <p:val>
                                            <p:fltVal val="0"/>
                                          </p:val>
                                        </p:tav>
                                      </p:tavLst>
                                    </p:anim>
                                    <p:animEffect transition="in" filter="fade">
                                      <p:cBhvr>
                                        <p:cTn id="35" dur="1000"/>
                                        <p:tgtEl>
                                          <p:spTgt spid="1026"/>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Agenda</a:t>
            </a:r>
            <a:endParaRPr lang="en-US" b="1" dirty="0"/>
          </a:p>
        </p:txBody>
      </p:sp>
      <p:sp>
        <p:nvSpPr>
          <p:cNvPr id="3" name="Content Placeholder 2"/>
          <p:cNvSpPr>
            <a:spLocks noGrp="1"/>
          </p:cNvSpPr>
          <p:nvPr>
            <p:ph idx="1"/>
          </p:nvPr>
        </p:nvSpPr>
        <p:spPr/>
        <p:txBody>
          <a:bodyPr>
            <a:normAutofit fontScale="92500" lnSpcReduction="10000"/>
          </a:bodyPr>
          <a:lstStyle/>
          <a:p>
            <a:r>
              <a:rPr lang="en-NZ" dirty="0"/>
              <a:t>Browse Power BI Desktop Model in </a:t>
            </a:r>
            <a:r>
              <a:rPr lang="en-NZ" dirty="0" smtClean="0"/>
              <a:t>Excel and SSMS¹</a:t>
            </a:r>
            <a:endParaRPr lang="en-US" dirty="0"/>
          </a:p>
          <a:p>
            <a:r>
              <a:rPr lang="en-NZ" dirty="0"/>
              <a:t>Import Power BI Desktop Model to </a:t>
            </a:r>
            <a:r>
              <a:rPr lang="en-NZ" dirty="0" smtClean="0"/>
              <a:t>SSAS² </a:t>
            </a:r>
            <a:r>
              <a:rPr lang="en-NZ" dirty="0"/>
              <a:t>Tabular </a:t>
            </a:r>
            <a:endParaRPr lang="en-US" dirty="0"/>
          </a:p>
          <a:p>
            <a:r>
              <a:rPr lang="en-NZ" dirty="0" smtClean="0"/>
              <a:t>Improve Q&amp;A Experience using Power </a:t>
            </a:r>
            <a:r>
              <a:rPr lang="en-NZ" dirty="0"/>
              <a:t>BI </a:t>
            </a:r>
            <a:r>
              <a:rPr lang="en-NZ" dirty="0" smtClean="0"/>
              <a:t>Synonyms</a:t>
            </a:r>
            <a:endParaRPr lang="en-US" dirty="0"/>
          </a:p>
          <a:p>
            <a:r>
              <a:rPr lang="en-NZ" dirty="0" smtClean="0"/>
              <a:t>Use Query </a:t>
            </a:r>
            <a:r>
              <a:rPr lang="en-NZ" dirty="0"/>
              <a:t>Parameters </a:t>
            </a:r>
            <a:r>
              <a:rPr lang="en-NZ" dirty="0" smtClean="0"/>
              <a:t>for Deploying Power </a:t>
            </a:r>
            <a:r>
              <a:rPr lang="en-NZ" dirty="0"/>
              <a:t>BI </a:t>
            </a:r>
            <a:r>
              <a:rPr lang="en-NZ" dirty="0" smtClean="0"/>
              <a:t>Desktop Models</a:t>
            </a:r>
            <a:endParaRPr lang="en-US" dirty="0"/>
          </a:p>
          <a:p>
            <a:r>
              <a:rPr lang="en-NZ" dirty="0"/>
              <a:t>Data </a:t>
            </a:r>
            <a:r>
              <a:rPr lang="en-NZ" dirty="0" smtClean="0"/>
              <a:t>Classification </a:t>
            </a:r>
            <a:r>
              <a:rPr lang="en-NZ" dirty="0"/>
              <a:t>in Power BI Service</a:t>
            </a:r>
            <a:endParaRPr lang="en-US" dirty="0"/>
          </a:p>
          <a:p>
            <a:r>
              <a:rPr lang="en-NZ" dirty="0" smtClean="0"/>
              <a:t>Q/A</a:t>
            </a:r>
          </a:p>
          <a:p>
            <a:pPr marL="0" indent="0">
              <a:buNone/>
            </a:pPr>
            <a:endParaRPr lang="en-NZ" dirty="0" smtClean="0"/>
          </a:p>
          <a:p>
            <a:pPr marL="0" indent="0">
              <a:buNone/>
            </a:pPr>
            <a:endParaRPr lang="en-NZ" dirty="0"/>
          </a:p>
          <a:p>
            <a:pPr marL="0" indent="0">
              <a:buNone/>
            </a:pPr>
            <a:r>
              <a:rPr lang="en-NZ" sz="2000" dirty="0" smtClean="0"/>
              <a:t>1- SQL Server Management Studio</a:t>
            </a:r>
          </a:p>
          <a:p>
            <a:pPr marL="0" indent="0">
              <a:buNone/>
            </a:pPr>
            <a:r>
              <a:rPr lang="en-NZ" sz="2000" dirty="0" smtClean="0"/>
              <a:t>2- SQL Server Analysis Services</a:t>
            </a:r>
          </a:p>
        </p:txBody>
      </p:sp>
      <p:sp>
        <p:nvSpPr>
          <p:cNvPr id="4" name="Slide Number Placeholder 3"/>
          <p:cNvSpPr>
            <a:spLocks noGrp="1"/>
          </p:cNvSpPr>
          <p:nvPr>
            <p:ph type="sldNum" sz="quarter" idx="12"/>
          </p:nvPr>
        </p:nvSpPr>
        <p:spPr/>
        <p:txBody>
          <a:bodyPr/>
          <a:lstStyle/>
          <a:p>
            <a:fld id="{0D88875D-2946-4960-BFB8-18A7D423F316}" type="slidenum">
              <a:rPr lang="en-US" smtClean="0"/>
              <a:t>3</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8164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3">
                                            <p:txEl>
                                              <p:pRg st="2" end="2"/>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3">
                                            <p:txEl>
                                              <p:pRg st="3" end="3"/>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3">
                                            <p:txEl>
                                              <p:pRg st="4" end="4"/>
                                            </p:txEl>
                                          </p:spTgt>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3">
                                            <p:txEl>
                                              <p:pRg st="5" end="5"/>
                                            </p:txEl>
                                          </p:spTgt>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00" fill="hold"/>
                                        <p:tgtEl>
                                          <p:spTgt spid="3">
                                            <p:txEl>
                                              <p:pRg st="8" end="8"/>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1000" fill="hold"/>
                                        <p:tgtEl>
                                          <p:spTgt spid="3">
                                            <p:txEl>
                                              <p:pRg st="9" end="9"/>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C8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smtClean="0"/>
              <a:t>For all presentation modules:</a:t>
            </a:r>
          </a:p>
          <a:p>
            <a:r>
              <a:rPr lang="en-US" dirty="0" smtClean="0"/>
              <a:t>Power BI Desktop </a:t>
            </a:r>
          </a:p>
          <a:p>
            <a:r>
              <a:rPr lang="en-US" dirty="0" smtClean="0"/>
              <a:t>Power BI Account</a:t>
            </a:r>
          </a:p>
          <a:p>
            <a:pPr marL="0" indent="0">
              <a:buNone/>
            </a:pPr>
            <a:r>
              <a:rPr lang="en-US" b="1" dirty="0" smtClean="0"/>
              <a:t>Additional tools for browsing Power BI Desktop model in Excel and SSMS:</a:t>
            </a:r>
          </a:p>
          <a:p>
            <a:r>
              <a:rPr lang="en-US" dirty="0" smtClean="0"/>
              <a:t>Microsoft Excel (2010 and above)</a:t>
            </a:r>
          </a:p>
          <a:p>
            <a:r>
              <a:rPr lang="en-US" dirty="0" smtClean="0"/>
              <a:t>SQL Server Management Studio 2016 (SSMS)</a:t>
            </a:r>
          </a:p>
          <a:p>
            <a:pPr marL="0" indent="0">
              <a:buNone/>
            </a:pPr>
            <a:r>
              <a:rPr lang="en-US" b="1" dirty="0" smtClean="0"/>
              <a:t>For Importing Power BI Desktop model into SSAS Tabular:</a:t>
            </a:r>
          </a:p>
          <a:p>
            <a:r>
              <a:rPr lang="en-US" dirty="0" smtClean="0"/>
              <a:t>An SSAS </a:t>
            </a:r>
            <a:r>
              <a:rPr lang="en-US" smtClean="0"/>
              <a:t>Tabular 2016 Instance</a:t>
            </a:r>
          </a:p>
          <a:p>
            <a:r>
              <a:rPr lang="en-US" dirty="0" smtClean="0"/>
              <a:t>SQL Server Data Tools 2015 (SSDT)</a:t>
            </a:r>
          </a:p>
          <a:p>
            <a:endParaRPr lang="en-US" dirty="0"/>
          </a:p>
          <a:p>
            <a:endParaRPr lang="en-US" dirty="0"/>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4" name="Slide Number Placeholder 3"/>
          <p:cNvSpPr>
            <a:spLocks noGrp="1"/>
          </p:cNvSpPr>
          <p:nvPr>
            <p:ph type="sldNum" sz="quarter" idx="12"/>
          </p:nvPr>
        </p:nvSpPr>
        <p:spPr/>
        <p:txBody>
          <a:bodyPr/>
          <a:lstStyle/>
          <a:p>
            <a:fld id="{0D88875D-2946-4960-BFB8-18A7D423F316}" type="slidenum">
              <a:rPr lang="en-US" smtClean="0"/>
              <a:t>4</a:t>
            </a:fld>
            <a:endParaRPr lang="en-US"/>
          </a:p>
        </p:txBody>
      </p:sp>
    </p:spTree>
    <p:extLst>
      <p:ext uri="{BB962C8B-B14F-4D97-AF65-F5344CB8AC3E}">
        <p14:creationId xmlns:p14="http://schemas.microsoft.com/office/powerpoint/2010/main" val="220113602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marL="0" indent="0" algn="ctr">
              <a:buNone/>
            </a:pPr>
            <a:r>
              <a:rPr lang="en-NZ" sz="9600" dirty="0" smtClean="0"/>
              <a:t>DEMO</a:t>
            </a:r>
            <a:endParaRPr lang="en-NZ" sz="9600" dirty="0"/>
          </a:p>
          <a:p>
            <a:pPr marL="0" indent="0" algn="ctr">
              <a:buNone/>
            </a:pPr>
            <a:r>
              <a:rPr lang="en-US" sz="5400" dirty="0"/>
              <a:t>Browse Power BI Model in Excel</a:t>
            </a:r>
          </a:p>
          <a:p>
            <a:pPr marL="0" indent="0" algn="ctr">
              <a:buNone/>
            </a:pPr>
            <a:endParaRPr lang="en-US" sz="5400" dirty="0"/>
          </a:p>
        </p:txBody>
      </p:sp>
      <p:sp>
        <p:nvSpPr>
          <p:cNvPr id="4" name="Slide Number Placeholder 3"/>
          <p:cNvSpPr>
            <a:spLocks noGrp="1"/>
          </p:cNvSpPr>
          <p:nvPr>
            <p:ph type="sldNum" sz="quarter" idx="12"/>
          </p:nvPr>
        </p:nvSpPr>
        <p:spPr/>
        <p:txBody>
          <a:bodyPr/>
          <a:lstStyle/>
          <a:p>
            <a:fld id="{0D88875D-2946-4960-BFB8-18A7D423F316}" type="slidenum">
              <a:rPr lang="en-US" smtClean="0"/>
              <a:t>5</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952621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marL="0" indent="0" algn="ctr">
              <a:buNone/>
            </a:pPr>
            <a:r>
              <a:rPr lang="en-NZ" sz="9600" dirty="0" smtClean="0"/>
              <a:t>DEMO</a:t>
            </a:r>
            <a:endParaRPr lang="en-NZ" sz="9600" dirty="0"/>
          </a:p>
          <a:p>
            <a:pPr marL="0" indent="0">
              <a:buNone/>
            </a:pPr>
            <a:r>
              <a:rPr lang="en-US" sz="4400" dirty="0"/>
              <a:t>Querying Power BI Desktop model in SSMS</a:t>
            </a:r>
          </a:p>
          <a:p>
            <a:pPr algn="ctr"/>
            <a:endParaRPr lang="en-US" sz="5400" dirty="0"/>
          </a:p>
        </p:txBody>
      </p:sp>
      <p:sp>
        <p:nvSpPr>
          <p:cNvPr id="4" name="Slide Number Placeholder 3"/>
          <p:cNvSpPr>
            <a:spLocks noGrp="1"/>
          </p:cNvSpPr>
          <p:nvPr>
            <p:ph type="sldNum" sz="quarter" idx="12"/>
          </p:nvPr>
        </p:nvSpPr>
        <p:spPr/>
        <p:txBody>
          <a:bodyPr/>
          <a:lstStyle/>
          <a:p>
            <a:fld id="{0D88875D-2946-4960-BFB8-18A7D423F316}" type="slidenum">
              <a:rPr lang="en-US" smtClean="0"/>
              <a:t>6</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139828530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marL="0" indent="0" algn="ctr">
              <a:buNone/>
            </a:pPr>
            <a:r>
              <a:rPr lang="en-NZ" sz="9600" dirty="0" smtClean="0"/>
              <a:t>DEMO</a:t>
            </a:r>
            <a:endParaRPr lang="en-NZ" sz="9600" dirty="0"/>
          </a:p>
          <a:p>
            <a:pPr marL="0" indent="0">
              <a:buNone/>
            </a:pPr>
            <a:r>
              <a:rPr lang="en-US" sz="3600" dirty="0" smtClean="0"/>
              <a:t>Importing </a:t>
            </a:r>
            <a:r>
              <a:rPr lang="en-US" sz="3600" dirty="0"/>
              <a:t>Power BI Desktop model to SSAS </a:t>
            </a:r>
            <a:r>
              <a:rPr lang="en-US" sz="3600" dirty="0" smtClean="0"/>
              <a:t>Tabular</a:t>
            </a:r>
          </a:p>
        </p:txBody>
      </p:sp>
      <p:sp>
        <p:nvSpPr>
          <p:cNvPr id="4" name="Slide Number Placeholder 3"/>
          <p:cNvSpPr>
            <a:spLocks noGrp="1"/>
          </p:cNvSpPr>
          <p:nvPr>
            <p:ph type="sldNum" sz="quarter" idx="12"/>
          </p:nvPr>
        </p:nvSpPr>
        <p:spPr/>
        <p:txBody>
          <a:bodyPr/>
          <a:lstStyle/>
          <a:p>
            <a:fld id="{0D88875D-2946-4960-BFB8-18A7D423F316}" type="slidenum">
              <a:rPr lang="en-US" smtClean="0"/>
              <a:t>7</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423729240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5692"/>
            <a:ext cx="10515600" cy="4351338"/>
          </a:xfrm>
        </p:spPr>
        <p:txBody>
          <a:bodyPr>
            <a:normAutofit fontScale="85000" lnSpcReduction="20000"/>
          </a:bodyPr>
          <a:lstStyle/>
          <a:p>
            <a:pPr algn="ctr"/>
            <a:endParaRPr lang="en-NZ" sz="5400" dirty="0" smtClean="0"/>
          </a:p>
          <a:p>
            <a:pPr marL="0" indent="0" algn="ctr">
              <a:buNone/>
            </a:pPr>
            <a:r>
              <a:rPr lang="en-US" sz="9600" b="1" dirty="0"/>
              <a:t>NOTE: </a:t>
            </a:r>
            <a:endParaRPr lang="en-US" sz="9600" b="1" dirty="0" smtClean="0"/>
          </a:p>
          <a:p>
            <a:pPr marL="0" indent="0">
              <a:buNone/>
            </a:pPr>
            <a:r>
              <a:rPr lang="en-US" sz="7800" b="1" dirty="0" smtClean="0">
                <a:solidFill>
                  <a:srgbClr val="FF0000"/>
                </a:solidFill>
              </a:rPr>
              <a:t>This </a:t>
            </a:r>
            <a:r>
              <a:rPr lang="en-US" sz="7800" b="1" dirty="0">
                <a:solidFill>
                  <a:srgbClr val="FF0000"/>
                </a:solidFill>
              </a:rPr>
              <a:t>is NOT supported by </a:t>
            </a:r>
            <a:r>
              <a:rPr lang="en-US" sz="7800" b="1" dirty="0" smtClean="0">
                <a:solidFill>
                  <a:srgbClr val="FF0000"/>
                </a:solidFill>
              </a:rPr>
              <a:t>any Microsoft BI tools, </a:t>
            </a:r>
            <a:r>
              <a:rPr lang="en-US" sz="7800" b="1" dirty="0">
                <a:solidFill>
                  <a:srgbClr val="FF0000"/>
                </a:solidFill>
              </a:rPr>
              <a:t>so use this method on your own risk</a:t>
            </a:r>
            <a:r>
              <a:rPr lang="en-US" sz="7800" b="1" dirty="0" smtClean="0">
                <a:solidFill>
                  <a:srgbClr val="FF0000"/>
                </a:solidFill>
              </a:rPr>
              <a:t>.</a:t>
            </a:r>
          </a:p>
          <a:p>
            <a:pPr marL="0" indent="0">
              <a:buNone/>
            </a:pPr>
            <a:r>
              <a:rPr lang="en-US" sz="4100" b="1" dirty="0" smtClean="0"/>
              <a:t>But, it is still fun!</a:t>
            </a:r>
            <a:endParaRPr lang="en-US" sz="7800" b="1" dirty="0"/>
          </a:p>
        </p:txBody>
      </p:sp>
      <p:sp>
        <p:nvSpPr>
          <p:cNvPr id="4" name="Slide Number Placeholder 3"/>
          <p:cNvSpPr>
            <a:spLocks noGrp="1"/>
          </p:cNvSpPr>
          <p:nvPr>
            <p:ph type="sldNum" sz="quarter" idx="12"/>
          </p:nvPr>
        </p:nvSpPr>
        <p:spPr/>
        <p:txBody>
          <a:bodyPr/>
          <a:lstStyle/>
          <a:p>
            <a:fld id="{0D88875D-2946-4960-BFB8-18A7D423F316}" type="slidenum">
              <a:rPr lang="en-US" smtClean="0"/>
              <a:t>8</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3592052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marL="0" indent="0" algn="ctr">
              <a:buNone/>
            </a:pPr>
            <a:r>
              <a:rPr lang="en-NZ" sz="9600" dirty="0" smtClean="0"/>
              <a:t>DEMO</a:t>
            </a:r>
            <a:endParaRPr lang="en-NZ" sz="9600" dirty="0"/>
          </a:p>
          <a:p>
            <a:pPr marL="0" indent="0" algn="ctr">
              <a:buNone/>
            </a:pPr>
            <a:r>
              <a:rPr lang="en-US" sz="3600" dirty="0"/>
              <a:t>Power BI Synonyms</a:t>
            </a:r>
            <a:endParaRPr lang="en-US" sz="3600" dirty="0" smtClean="0"/>
          </a:p>
        </p:txBody>
      </p:sp>
      <p:sp>
        <p:nvSpPr>
          <p:cNvPr id="4" name="Slide Number Placeholder 3"/>
          <p:cNvSpPr>
            <a:spLocks noGrp="1"/>
          </p:cNvSpPr>
          <p:nvPr>
            <p:ph type="sldNum" sz="quarter" idx="12"/>
          </p:nvPr>
        </p:nvSpPr>
        <p:spPr/>
        <p:txBody>
          <a:bodyPr/>
          <a:lstStyle/>
          <a:p>
            <a:fld id="{0D88875D-2946-4960-BFB8-18A7D423F316}" type="slidenum">
              <a:rPr lang="en-US" smtClean="0"/>
              <a:t>9</a:t>
            </a:fld>
            <a:endParaRPr lang="en-US"/>
          </a:p>
        </p:txBody>
      </p:sp>
      <p:sp>
        <p:nvSpPr>
          <p:cNvPr id="5" name="Footer Placeholder 4"/>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358138697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19376</TotalTime>
  <Words>1339</Words>
  <Application>Microsoft Office PowerPoint</Application>
  <PresentationFormat>Widescreen</PresentationFormat>
  <Paragraphs>183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Edwardian Script ITC</vt:lpstr>
      <vt:lpstr>Office Theme</vt:lpstr>
      <vt:lpstr>Power BI Under the Hood</vt:lpstr>
      <vt:lpstr>About me</vt:lpstr>
      <vt:lpstr>Agenda</vt:lpstr>
      <vt:lpstr>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Visualising your Azure SQL Data Ware house with Power BI</dc:title>
  <dc:creator>Soheil Bakhshi</dc:creator>
  <cp:lastModifiedBy>Soheil Bakhshi</cp:lastModifiedBy>
  <cp:revision>202</cp:revision>
  <cp:lastPrinted>2016-01-24T19:32:54Z</cp:lastPrinted>
  <dcterms:created xsi:type="dcterms:W3CDTF">2016-01-09T22:46:06Z</dcterms:created>
  <dcterms:modified xsi:type="dcterms:W3CDTF">2016-10-06T01:23:41Z</dcterms:modified>
  <cp:contentStatus/>
</cp:coreProperties>
</file>